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sldIdLst>
    <p:sldId id="256" r:id="rId2"/>
    <p:sldId id="257" r:id="rId3"/>
    <p:sldId id="259" r:id="rId4"/>
    <p:sldId id="258" r:id="rId5"/>
    <p:sldId id="260" r:id="rId6"/>
    <p:sldId id="263" r:id="rId7"/>
    <p:sldId id="262" r:id="rId8"/>
    <p:sldId id="264" r:id="rId9"/>
    <p:sldId id="265" r:id="rId10"/>
    <p:sldId id="266" r:id="rId11"/>
    <p:sldId id="267" r:id="rId12"/>
    <p:sldId id="268" r:id="rId13"/>
    <p:sldId id="270" r:id="rId14"/>
    <p:sldId id="271" r:id="rId15"/>
    <p:sldId id="272" r:id="rId16"/>
    <p:sldId id="273" r:id="rId17"/>
    <p:sldId id="274" r:id="rId18"/>
    <p:sldId id="275" r:id="rId19"/>
    <p:sldId id="261"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ub" initials="J" lastIdx="2" clrIdx="0">
    <p:extLst>
      <p:ext uri="{19B8F6BF-5375-455C-9EA6-DF929625EA0E}">
        <p15:presenceInfo xmlns:p15="http://schemas.microsoft.com/office/powerpoint/2012/main" userId="Jaku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0FF"/>
    <a:srgbClr val="CFFCFF"/>
    <a:srgbClr val="CDFFFE"/>
    <a:srgbClr val="CFEFFD"/>
    <a:srgbClr val="AEE4FC"/>
    <a:srgbClr val="CBEEFD"/>
    <a:srgbClr val="93DBFB"/>
    <a:srgbClr val="85D6FB"/>
    <a:srgbClr val="CBE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6370" autoAdjust="0"/>
  </p:normalViewPr>
  <p:slideViewPr>
    <p:cSldViewPr snapToGrid="0">
      <p:cViewPr varScale="1">
        <p:scale>
          <a:sx n="114" d="100"/>
          <a:sy n="114" d="100"/>
        </p:scale>
        <p:origin x="480" y="1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7B71D31-ABAC-417F-8083-DD2D5D8AADA6}" type="datetimeFigureOut">
              <a:rPr lang="pl-PL" smtClean="0"/>
              <a:t>06.03.2021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7AA9803-294F-4D07-8105-5A597484E835}"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02038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7B71D31-ABAC-417F-8083-DD2D5D8AADA6}" type="datetimeFigureOut">
              <a:rPr lang="pl-PL" smtClean="0"/>
              <a:t>06.03.2021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7AA9803-294F-4D07-8105-5A597484E835}" type="slidenum">
              <a:rPr lang="pl-PL" smtClean="0"/>
              <a:t>‹#›</a:t>
            </a:fld>
            <a:endParaRPr lang="pl-PL"/>
          </a:p>
        </p:txBody>
      </p:sp>
    </p:spTree>
    <p:extLst>
      <p:ext uri="{BB962C8B-B14F-4D97-AF65-F5344CB8AC3E}">
        <p14:creationId xmlns:p14="http://schemas.microsoft.com/office/powerpoint/2010/main" val="407865222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7B71D31-ABAC-417F-8083-DD2D5D8AADA6}" type="datetimeFigureOut">
              <a:rPr lang="pl-PL" smtClean="0"/>
              <a:t>06.03.2021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7AA9803-294F-4D07-8105-5A597484E835}" type="slidenum">
              <a:rPr lang="pl-PL" smtClean="0"/>
              <a:t>‹#›</a:t>
            </a:fld>
            <a:endParaRPr lang="pl-PL"/>
          </a:p>
        </p:txBody>
      </p:sp>
    </p:spTree>
    <p:extLst>
      <p:ext uri="{BB962C8B-B14F-4D97-AF65-F5344CB8AC3E}">
        <p14:creationId xmlns:p14="http://schemas.microsoft.com/office/powerpoint/2010/main" val="267126002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7B71D31-ABAC-417F-8083-DD2D5D8AADA6}" type="datetimeFigureOut">
              <a:rPr lang="pl-PL" smtClean="0"/>
              <a:t>06.03.2021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7AA9803-294F-4D07-8105-5A597484E835}" type="slidenum">
              <a:rPr lang="pl-PL" smtClean="0"/>
              <a:t>‹#›</a:t>
            </a:fld>
            <a:endParaRPr lang="pl-PL"/>
          </a:p>
        </p:txBody>
      </p:sp>
    </p:spTree>
    <p:extLst>
      <p:ext uri="{BB962C8B-B14F-4D97-AF65-F5344CB8AC3E}">
        <p14:creationId xmlns:p14="http://schemas.microsoft.com/office/powerpoint/2010/main" val="297208940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7B71D31-ABAC-417F-8083-DD2D5D8AADA6}" type="datetimeFigureOut">
              <a:rPr lang="pl-PL" smtClean="0"/>
              <a:t>06.03.2021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7AA9803-294F-4D07-8105-5A597484E835}"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04577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7B71D31-ABAC-417F-8083-DD2D5D8AADA6}" type="datetimeFigureOut">
              <a:rPr lang="pl-PL" smtClean="0"/>
              <a:t>06.03.2021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7AA9803-294F-4D07-8105-5A597484E835}" type="slidenum">
              <a:rPr lang="pl-PL" smtClean="0"/>
              <a:t>‹#›</a:t>
            </a:fld>
            <a:endParaRPr lang="pl-PL"/>
          </a:p>
        </p:txBody>
      </p:sp>
    </p:spTree>
    <p:extLst>
      <p:ext uri="{BB962C8B-B14F-4D97-AF65-F5344CB8AC3E}">
        <p14:creationId xmlns:p14="http://schemas.microsoft.com/office/powerpoint/2010/main" val="3190014735"/>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97280" y="2582335"/>
            <a:ext cx="493776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17920" y="2582334"/>
            <a:ext cx="493776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7B71D31-ABAC-417F-8083-DD2D5D8AADA6}" type="datetimeFigureOut">
              <a:rPr lang="pl-PL" smtClean="0"/>
              <a:t>06.03.2021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7AA9803-294F-4D07-8105-5A597484E835}" type="slidenum">
              <a:rPr lang="pl-PL" smtClean="0"/>
              <a:t>‹#›</a:t>
            </a:fld>
            <a:endParaRPr lang="pl-PL"/>
          </a:p>
        </p:txBody>
      </p:sp>
    </p:spTree>
    <p:extLst>
      <p:ext uri="{BB962C8B-B14F-4D97-AF65-F5344CB8AC3E}">
        <p14:creationId xmlns:p14="http://schemas.microsoft.com/office/powerpoint/2010/main" val="382107161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7B71D31-ABAC-417F-8083-DD2D5D8AADA6}" type="datetimeFigureOut">
              <a:rPr lang="pl-PL" smtClean="0"/>
              <a:t>06.03.2021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7AA9803-294F-4D07-8105-5A597484E835}" type="slidenum">
              <a:rPr lang="pl-PL" smtClean="0"/>
              <a:t>‹#›</a:t>
            </a:fld>
            <a:endParaRPr lang="pl-PL"/>
          </a:p>
        </p:txBody>
      </p:sp>
    </p:spTree>
    <p:extLst>
      <p:ext uri="{BB962C8B-B14F-4D97-AF65-F5344CB8AC3E}">
        <p14:creationId xmlns:p14="http://schemas.microsoft.com/office/powerpoint/2010/main" val="44276541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7B71D31-ABAC-417F-8083-DD2D5D8AADA6}" type="datetimeFigureOut">
              <a:rPr lang="pl-PL" smtClean="0"/>
              <a:t>06.03.2021</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87AA9803-294F-4D07-8105-5A597484E835}" type="slidenum">
              <a:rPr lang="pl-PL" smtClean="0"/>
              <a:t>‹#›</a:t>
            </a:fld>
            <a:endParaRPr lang="pl-PL"/>
          </a:p>
        </p:txBody>
      </p:sp>
    </p:spTree>
    <p:extLst>
      <p:ext uri="{BB962C8B-B14F-4D97-AF65-F5344CB8AC3E}">
        <p14:creationId xmlns:p14="http://schemas.microsoft.com/office/powerpoint/2010/main" val="3239557021"/>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7B71D31-ABAC-417F-8083-DD2D5D8AADA6}" type="datetimeFigureOut">
              <a:rPr lang="pl-PL" smtClean="0"/>
              <a:t>06.03.2021</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AA9803-294F-4D07-8105-5A597484E835}" type="slidenum">
              <a:rPr lang="pl-PL" smtClean="0"/>
              <a:t>‹#›</a:t>
            </a:fld>
            <a:endParaRPr lang="pl-PL"/>
          </a:p>
        </p:txBody>
      </p:sp>
    </p:spTree>
    <p:extLst>
      <p:ext uri="{BB962C8B-B14F-4D97-AF65-F5344CB8AC3E}">
        <p14:creationId xmlns:p14="http://schemas.microsoft.com/office/powerpoint/2010/main" val="285389948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7B71D31-ABAC-417F-8083-DD2D5D8AADA6}" type="datetimeFigureOut">
              <a:rPr lang="pl-PL" smtClean="0"/>
              <a:t>06.03.2021</a:t>
            </a:fld>
            <a:endParaRPr lang="pl-PL"/>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AA9803-294F-4D07-8105-5A597484E835}" type="slidenum">
              <a:rPr lang="pl-PL" smtClean="0"/>
              <a:t>‹#›</a:t>
            </a:fld>
            <a:endParaRPr lang="pl-PL"/>
          </a:p>
        </p:txBody>
      </p:sp>
    </p:spTree>
    <p:extLst>
      <p:ext uri="{BB962C8B-B14F-4D97-AF65-F5344CB8AC3E}">
        <p14:creationId xmlns:p14="http://schemas.microsoft.com/office/powerpoint/2010/main" val="646554737"/>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7B71D31-ABAC-417F-8083-DD2D5D8AADA6}" type="datetimeFigureOut">
              <a:rPr lang="pl-PL" smtClean="0"/>
              <a:t>06.03.2021</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AA9803-294F-4D07-8105-5A597484E835}" type="slidenum">
              <a:rPr lang="pl-PL" smtClean="0"/>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362026"/>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275442-FA1E-41B7-95F5-C38911AFA679}"/>
              </a:ext>
            </a:extLst>
          </p:cNvPr>
          <p:cNvSpPr>
            <a:spLocks noGrp="1"/>
          </p:cNvSpPr>
          <p:nvPr>
            <p:ph type="ctrTitle"/>
          </p:nvPr>
        </p:nvSpPr>
        <p:spPr>
          <a:xfrm>
            <a:off x="696286" y="-58725"/>
            <a:ext cx="10997967" cy="1814079"/>
          </a:xfrm>
        </p:spPr>
        <p:txBody>
          <a:bodyPr>
            <a:noAutofit/>
          </a:bodyPr>
          <a:lstStyle/>
          <a:p>
            <a:pPr algn="ctr"/>
            <a:r>
              <a:rPr lang="pl-PL" sz="6000" b="1" dirty="0">
                <a:latin typeface="+mn-lt"/>
              </a:rPr>
              <a:t>NIEZŁOMNI NIEZAPOMNIANI</a:t>
            </a:r>
            <a:br>
              <a:rPr lang="pl-PL" sz="6000" b="1" dirty="0">
                <a:latin typeface="+mn-lt"/>
              </a:rPr>
            </a:br>
            <a:r>
              <a:rPr lang="pl-PL" sz="6000" b="1" dirty="0">
                <a:latin typeface="+mn-lt"/>
              </a:rPr>
              <a:t>Żołnierze Wyklęci</a:t>
            </a:r>
          </a:p>
        </p:txBody>
      </p:sp>
      <p:pic>
        <p:nvPicPr>
          <p:cNvPr id="4" name="Obraz 3">
            <a:extLst>
              <a:ext uri="{FF2B5EF4-FFF2-40B4-BE49-F238E27FC236}">
                <a16:creationId xmlns:a16="http://schemas.microsoft.com/office/drawing/2014/main" id="{4E6837C4-A833-44D5-80A5-40F54A10D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168" y="2013358"/>
            <a:ext cx="9395171" cy="4355943"/>
          </a:xfrm>
          <a:prstGeom prst="rect">
            <a:avLst/>
          </a:prstGeom>
        </p:spPr>
      </p:pic>
    </p:spTree>
    <p:extLst>
      <p:ext uri="{BB962C8B-B14F-4D97-AF65-F5344CB8AC3E}">
        <p14:creationId xmlns:p14="http://schemas.microsoft.com/office/powerpoint/2010/main" val="94383599"/>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DEC425-D46E-4FEC-BF9E-A97FF290B637}"/>
              </a:ext>
            </a:extLst>
          </p:cNvPr>
          <p:cNvSpPr>
            <a:spLocks noGrp="1"/>
          </p:cNvSpPr>
          <p:nvPr>
            <p:ph type="title"/>
          </p:nvPr>
        </p:nvSpPr>
        <p:spPr>
          <a:xfrm>
            <a:off x="1228588" y="169025"/>
            <a:ext cx="10414772" cy="1492132"/>
          </a:xfrm>
        </p:spPr>
        <p:txBody>
          <a:bodyPr>
            <a:normAutofit/>
          </a:bodyPr>
          <a:lstStyle/>
          <a:p>
            <a:r>
              <a:rPr lang="pl-PL" b="1" dirty="0">
                <a:latin typeface="+mn-lt"/>
              </a:rPr>
              <a:t>Łukasz Ciepliński ps. „Pług”, „Ostrowski”, „Grzmot”</a:t>
            </a:r>
          </a:p>
        </p:txBody>
      </p:sp>
      <p:sp>
        <p:nvSpPr>
          <p:cNvPr id="3" name="Symbol zastępczy zawartości 2">
            <a:extLst>
              <a:ext uri="{FF2B5EF4-FFF2-40B4-BE49-F238E27FC236}">
                <a16:creationId xmlns:a16="http://schemas.microsoft.com/office/drawing/2014/main" id="{E1C0AC32-0666-4D0E-9D69-AB0456160535}"/>
              </a:ext>
            </a:extLst>
          </p:cNvPr>
          <p:cNvSpPr>
            <a:spLocks noGrp="1"/>
          </p:cNvSpPr>
          <p:nvPr>
            <p:ph idx="1"/>
          </p:nvPr>
        </p:nvSpPr>
        <p:spPr>
          <a:xfrm>
            <a:off x="1015228" y="2559809"/>
            <a:ext cx="7004647" cy="2842771"/>
          </a:xfrm>
        </p:spPr>
        <p:txBody>
          <a:bodyPr>
            <a:normAutofit/>
          </a:bodyPr>
          <a:lstStyle/>
          <a:p>
            <a:pPr lvl="1">
              <a:buFont typeface="Arial" panose="020B0604020202020204" pitchFamily="34" charset="0"/>
              <a:buChar char="•"/>
            </a:pPr>
            <a:r>
              <a:rPr lang="pl-PL" sz="2200" dirty="0"/>
              <a:t>Urodził się </a:t>
            </a:r>
            <a:r>
              <a:rPr lang="pl-PL" sz="2200" b="1" dirty="0"/>
              <a:t>26 listopada 1913 roku </a:t>
            </a:r>
            <a:r>
              <a:rPr lang="pl-PL" sz="2200" dirty="0"/>
              <a:t>w Kwilczu. Był synem Franciszka i Marii z domu Kaczmarek. Uczęszczał do Korpusu Kadetów w Rawiczu, zaś w latach 1934-1936 był słuchaczem Szkoły Podchorążych Piechoty w </a:t>
            </a:r>
            <a:r>
              <a:rPr lang="pl-PL" sz="2200" dirty="0" err="1"/>
              <a:t>Ostrowii</a:t>
            </a:r>
            <a:r>
              <a:rPr lang="pl-PL" sz="2200" dirty="0"/>
              <a:t> Mazowieckiej, którą ukończył w stopniu podporucznika. </a:t>
            </a:r>
          </a:p>
        </p:txBody>
      </p:sp>
      <p:pic>
        <p:nvPicPr>
          <p:cNvPr id="7" name="Obraz 6">
            <a:extLst>
              <a:ext uri="{FF2B5EF4-FFF2-40B4-BE49-F238E27FC236}">
                <a16:creationId xmlns:a16="http://schemas.microsoft.com/office/drawing/2014/main" id="{955DCAA3-D9FF-4F60-9DDE-4999C9252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615" y="1874517"/>
            <a:ext cx="3699660" cy="4304241"/>
          </a:xfrm>
          <a:prstGeom prst="rect">
            <a:avLst/>
          </a:prstGeom>
          <a:ln>
            <a:noFill/>
          </a:ln>
          <a:effectLst>
            <a:softEdge rad="112500"/>
          </a:effectLst>
        </p:spPr>
      </p:pic>
    </p:spTree>
    <p:extLst>
      <p:ext uri="{BB962C8B-B14F-4D97-AF65-F5344CB8AC3E}">
        <p14:creationId xmlns:p14="http://schemas.microsoft.com/office/powerpoint/2010/main" val="129649319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7C1D78-EAE9-4463-ADED-65CD68126AE4}"/>
              </a:ext>
            </a:extLst>
          </p:cNvPr>
          <p:cNvSpPr>
            <a:spLocks noGrp="1"/>
          </p:cNvSpPr>
          <p:nvPr>
            <p:ph type="title"/>
          </p:nvPr>
        </p:nvSpPr>
        <p:spPr>
          <a:xfrm>
            <a:off x="1487897" y="190142"/>
            <a:ext cx="6619783" cy="1264015"/>
          </a:xfrm>
        </p:spPr>
        <p:txBody>
          <a:bodyPr>
            <a:normAutofit fontScale="90000"/>
          </a:bodyPr>
          <a:lstStyle/>
          <a:p>
            <a:r>
              <a:rPr lang="pl-PL" b="1" dirty="0">
                <a:latin typeface="+mn-lt"/>
              </a:rPr>
              <a:t>Działalność polityczno-wojskowa Od 1939 Roku</a:t>
            </a:r>
          </a:p>
        </p:txBody>
      </p:sp>
      <p:sp>
        <p:nvSpPr>
          <p:cNvPr id="3" name="Symbol zastępczy zawartości 2">
            <a:extLst>
              <a:ext uri="{FF2B5EF4-FFF2-40B4-BE49-F238E27FC236}">
                <a16:creationId xmlns:a16="http://schemas.microsoft.com/office/drawing/2014/main" id="{94313AA1-AF69-47A7-988F-EF19F7E10471}"/>
              </a:ext>
            </a:extLst>
          </p:cNvPr>
          <p:cNvSpPr>
            <a:spLocks noGrp="1"/>
          </p:cNvSpPr>
          <p:nvPr>
            <p:ph idx="1"/>
          </p:nvPr>
        </p:nvSpPr>
        <p:spPr>
          <a:xfrm>
            <a:off x="449581" y="1889759"/>
            <a:ext cx="11292838" cy="4419601"/>
          </a:xfrm>
        </p:spPr>
        <p:txBody>
          <a:bodyPr>
            <a:normAutofit/>
          </a:bodyPr>
          <a:lstStyle/>
          <a:p>
            <a:pPr lvl="1">
              <a:buFont typeface="Arial" panose="020B0604020202020204" pitchFamily="34" charset="0"/>
              <a:buChar char="•"/>
            </a:pPr>
            <a:r>
              <a:rPr lang="pl-PL" sz="1200" b="1" dirty="0"/>
              <a:t>Wrzesień 1939 r. </a:t>
            </a:r>
            <a:r>
              <a:rPr lang="pl-PL" sz="1200" dirty="0"/>
              <a:t>– Łukasz Ciepliński bierze udział w bitwie nad Bzurą. Podczas walk niszczy 6 niemieckich czołgów. Zostaje odznaczony Orderem Virtuti Militari V klasy. Awansowany na stopień porucznika przedostaje się do Warszawy i uczestniczy w jej obronie. </a:t>
            </a:r>
          </a:p>
          <a:p>
            <a:pPr lvl="1">
              <a:buFont typeface="Arial" panose="020B0604020202020204" pitchFamily="34" charset="0"/>
              <a:buChar char="•"/>
            </a:pPr>
            <a:r>
              <a:rPr lang="pl-PL" sz="1200" b="1" dirty="0"/>
              <a:t>Grudzień 1939 r. </a:t>
            </a:r>
            <a:r>
              <a:rPr lang="pl-PL" sz="1200" dirty="0"/>
              <a:t>– Łukasz Ciepliński dociera na Węgry, gdzie przechodzi szkolenie przygotowujące go do działalności podziemnej. W drodze powrotnej zostaje zatrzymany przez Niemców i trafia do więzienia w Sanoku, skąd ucieka w maju 1940 roku.</a:t>
            </a:r>
          </a:p>
          <a:p>
            <a:pPr lvl="1">
              <a:buFont typeface="Arial" panose="020B0604020202020204" pitchFamily="34" charset="0"/>
              <a:buChar char="•"/>
            </a:pPr>
            <a:r>
              <a:rPr lang="pl-PL" sz="1200" b="1" dirty="0"/>
              <a:t>Maj 1940 r. </a:t>
            </a:r>
            <a:r>
              <a:rPr lang="pl-PL" sz="1200" dirty="0"/>
              <a:t>– Ciepliński zostaje mianowany komendantem Obwodu ZWZ Rzeszów.</a:t>
            </a:r>
          </a:p>
          <a:p>
            <a:pPr lvl="1">
              <a:buFont typeface="Arial" panose="020B0604020202020204" pitchFamily="34" charset="0"/>
              <a:buChar char="•"/>
            </a:pPr>
            <a:r>
              <a:rPr lang="pl-PL" sz="1200" b="1" dirty="0"/>
              <a:t>1941 r. </a:t>
            </a:r>
            <a:r>
              <a:rPr lang="pl-PL" sz="1200" dirty="0"/>
              <a:t>– Łukasz Ciepliński jako dowódca Inspektoratu ZWZ / AK Rzeszów.</a:t>
            </a:r>
          </a:p>
          <a:p>
            <a:pPr lvl="1">
              <a:buFont typeface="Arial" panose="020B0604020202020204" pitchFamily="34" charset="0"/>
              <a:buChar char="•"/>
            </a:pPr>
            <a:r>
              <a:rPr lang="pl-PL" sz="1200" b="1" dirty="0"/>
              <a:t>Sierpień 1944 r. </a:t>
            </a:r>
            <a:r>
              <a:rPr lang="pl-PL" sz="1200" dirty="0"/>
              <a:t>– Ciepliński dowodzi Grupą Operacyjną 24. w akcji „Burza”. Od połowy sierpnia wobec nakazu radzieckiego komendanta wojskowego o złożeniu broni przez AK, działa w konspiracji.</a:t>
            </a:r>
          </a:p>
          <a:p>
            <a:pPr lvl="1">
              <a:buFont typeface="Arial" panose="020B0604020202020204" pitchFamily="34" charset="0"/>
              <a:buChar char="•"/>
            </a:pPr>
            <a:r>
              <a:rPr lang="pl-PL" sz="1200" b="1" dirty="0"/>
              <a:t>1944 r. noc z 7 na 8 października </a:t>
            </a:r>
            <a:r>
              <a:rPr lang="pl-PL" sz="1200" dirty="0"/>
              <a:t>– Łukasz Ciepliński ratuje aresztowanych żołnierzy AK przed wywózką do łagrów, dowodząc nieudaną akcją rozbicia więzienia na zamku w Rzeszowie.</a:t>
            </a:r>
          </a:p>
          <a:p>
            <a:pPr lvl="1">
              <a:buFont typeface="Arial" panose="020B0604020202020204" pitchFamily="34" charset="0"/>
              <a:buChar char="•"/>
            </a:pPr>
            <a:r>
              <a:rPr lang="pl-PL" sz="1200" b="1" dirty="0"/>
              <a:t>Marzec 1945 r.</a:t>
            </a:r>
            <a:r>
              <a:rPr lang="pl-PL" sz="1200" dirty="0"/>
              <a:t>– Ciepliński działa w Kadrowej Organizacji Wojskowej „NIE” a w maju w Delegaturze Sił Zbrojnych na Kraj. </a:t>
            </a:r>
          </a:p>
          <a:p>
            <a:pPr lvl="1">
              <a:buFont typeface="Arial" panose="020B0604020202020204" pitchFamily="34" charset="0"/>
              <a:buChar char="•"/>
            </a:pPr>
            <a:r>
              <a:rPr lang="pl-PL" sz="1200" b="1" dirty="0"/>
              <a:t>Wrzesień 1945 r. </a:t>
            </a:r>
            <a:r>
              <a:rPr lang="pl-PL" sz="1200" dirty="0"/>
              <a:t>– Ciepliński kieruje okręgiem krakowskim, a później obszarem południowym „Wolność i Niezawisłość”. Działalność konspiracyjna obejmuje wywiad, propagandę i samoobronę. </a:t>
            </a:r>
          </a:p>
          <a:p>
            <a:pPr lvl="1">
              <a:buFont typeface="Arial" panose="020B0604020202020204" pitchFamily="34" charset="0"/>
              <a:buChar char="•"/>
            </a:pPr>
            <a:r>
              <a:rPr lang="pl-PL" sz="1200" b="1" dirty="0"/>
              <a:t>Styczeń 1947 r. </a:t>
            </a:r>
            <a:r>
              <a:rPr lang="pl-PL" sz="1200" dirty="0"/>
              <a:t>– Ciepliński pełni funkcję prezesa IV Zarządu WiN. Jako prezes uaktywnia wywiad polityczny i wojskowy, uruchamia szlaki przerzutowe na Zachód, weryfikuje kadry i nawiązuje kontakt z hierarchami Kościoła.</a:t>
            </a:r>
          </a:p>
          <a:p>
            <a:pPr lvl="1">
              <a:buFont typeface="Arial" panose="020B0604020202020204" pitchFamily="34" charset="0"/>
              <a:buChar char="•"/>
            </a:pPr>
            <a:r>
              <a:rPr lang="pl-PL" sz="1200" b="1" dirty="0"/>
              <a:t>28 listopad 1947 r. </a:t>
            </a:r>
            <a:r>
              <a:rPr lang="pl-PL" sz="1200" dirty="0"/>
              <a:t>– Ciepliński zostaje aresztowany. Śledztwo przeciwko niemu zostaje prowadzone w więzieniu mokotowskim w Warszawie i ma bardzo brutalny przebieg.</a:t>
            </a:r>
          </a:p>
          <a:p>
            <a:pPr lvl="1">
              <a:buFont typeface="Arial" panose="020B0604020202020204" pitchFamily="34" charset="0"/>
              <a:buChar char="•"/>
            </a:pPr>
            <a:r>
              <a:rPr lang="pl-PL" sz="1200" b="1" dirty="0"/>
              <a:t>Październik 1950 r. </a:t>
            </a:r>
            <a:r>
              <a:rPr lang="pl-PL" sz="1200" dirty="0"/>
              <a:t>– płk. Łukasz Ciepliński zostaje skazany na karę śmierci. Poza mury więzienne przekazuje grypsy – niezwykłe świadectwo ostatnich tygodni jego życia.</a:t>
            </a:r>
          </a:p>
          <a:p>
            <a:pPr lvl="1">
              <a:buFont typeface="Arial" panose="020B0604020202020204" pitchFamily="34" charset="0"/>
              <a:buChar char="•"/>
            </a:pPr>
            <a:r>
              <a:rPr lang="pl-PL" sz="1200" b="1" dirty="0"/>
              <a:t>1 marca 1951 r. </a:t>
            </a:r>
            <a:r>
              <a:rPr lang="pl-PL" sz="1200" dirty="0"/>
              <a:t>Łukasz Ciepliński zostaje zamordowany strzałem w tył głowy. Jego ciała nie wydano rodzinie, lecz pogrzebano w nieznanym do dziś miejscu.</a:t>
            </a:r>
          </a:p>
          <a:p>
            <a:pPr lvl="1">
              <a:buFont typeface="Arial" panose="020B0604020202020204" pitchFamily="34" charset="0"/>
              <a:buChar char="•"/>
            </a:pPr>
            <a:r>
              <a:rPr lang="pl-PL" sz="1200" b="1" dirty="0"/>
              <a:t>3 maja 2007 roku </a:t>
            </a:r>
            <a:r>
              <a:rPr lang="pl-PL" sz="1200" dirty="0"/>
              <a:t>prezydent Lech Kaczyński nadał pośmiertnie Order Orła Białego w uznaniu znamienitych zasług dla Rzeczpospolitej Polskiej.</a:t>
            </a:r>
          </a:p>
        </p:txBody>
      </p:sp>
      <p:pic>
        <p:nvPicPr>
          <p:cNvPr id="7" name="Obraz 6">
            <a:extLst>
              <a:ext uri="{FF2B5EF4-FFF2-40B4-BE49-F238E27FC236}">
                <a16:creationId xmlns:a16="http://schemas.microsoft.com/office/drawing/2014/main" id="{3A5EF4DA-7FC4-4F1C-8B4E-DF0BDA272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969" y="95001"/>
            <a:ext cx="2068606" cy="1359156"/>
          </a:xfrm>
          <a:prstGeom prst="rect">
            <a:avLst/>
          </a:prstGeom>
        </p:spPr>
      </p:pic>
    </p:spTree>
    <p:extLst>
      <p:ext uri="{BB962C8B-B14F-4D97-AF65-F5344CB8AC3E}">
        <p14:creationId xmlns:p14="http://schemas.microsoft.com/office/powerpoint/2010/main" val="219140968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1214CF-ECA0-4EB9-AEA0-1E9FC1C14F88}"/>
              </a:ext>
            </a:extLst>
          </p:cNvPr>
          <p:cNvSpPr>
            <a:spLocks noGrp="1"/>
          </p:cNvSpPr>
          <p:nvPr>
            <p:ph type="title"/>
          </p:nvPr>
        </p:nvSpPr>
        <p:spPr>
          <a:xfrm>
            <a:off x="1386840" y="573616"/>
            <a:ext cx="10058400" cy="830580"/>
          </a:xfrm>
        </p:spPr>
        <p:txBody>
          <a:bodyPr/>
          <a:lstStyle/>
          <a:p>
            <a:r>
              <a:rPr lang="pl-PL" b="1" dirty="0">
                <a:latin typeface="+mn-lt"/>
              </a:rPr>
              <a:t>Przesłanie dla potomnych</a:t>
            </a:r>
          </a:p>
        </p:txBody>
      </p:sp>
      <p:sp>
        <p:nvSpPr>
          <p:cNvPr id="3" name="Symbol zastępczy zawartości 2">
            <a:extLst>
              <a:ext uri="{FF2B5EF4-FFF2-40B4-BE49-F238E27FC236}">
                <a16:creationId xmlns:a16="http://schemas.microsoft.com/office/drawing/2014/main" id="{3775BC13-8624-4A8F-8C26-DC881C26032E}"/>
              </a:ext>
            </a:extLst>
          </p:cNvPr>
          <p:cNvSpPr>
            <a:spLocks noGrp="1"/>
          </p:cNvSpPr>
          <p:nvPr>
            <p:ph idx="1"/>
          </p:nvPr>
        </p:nvSpPr>
        <p:spPr>
          <a:xfrm>
            <a:off x="541020" y="1914525"/>
            <a:ext cx="10058400" cy="4023360"/>
          </a:xfrm>
        </p:spPr>
        <p:txBody>
          <a:bodyPr/>
          <a:lstStyle/>
          <a:p>
            <a:r>
              <a:rPr lang="pl-PL" dirty="0"/>
              <a:t>Łukasz Ciepliński w grypsie napisał: </a:t>
            </a:r>
          </a:p>
          <a:p>
            <a:r>
              <a:rPr lang="pl-PL" b="1" i="1" dirty="0"/>
              <a:t>„Zrobili ze mnie zbrodniarza. Prawda jednak wkrótce zwycięży. Nad światem zapanuje idea Chrystusowa, Polska niepodległość – a człowiek pohańbioną godność ludzką – odzyska”.</a:t>
            </a:r>
            <a:r>
              <a:rPr lang="pl-PL" dirty="0"/>
              <a:t> </a:t>
            </a:r>
          </a:p>
          <a:p>
            <a:r>
              <a:rPr lang="pl-PL" dirty="0"/>
              <a:t>Dziś jesteśmy przekonani, że Ciepliński miał rację – prawda i idea chrystusowa zawsze zwyciężają. Żołnierze wyklęci, którzy do końca pozostają niezłomni, wracają do świadomości Polaków. Okrutny plan komunistów, by zatrzeć po nich wszystkie ślady i wymazać z historii Polski nie powiódł się.</a:t>
            </a:r>
          </a:p>
        </p:txBody>
      </p:sp>
      <p:pic>
        <p:nvPicPr>
          <p:cNvPr id="5" name="Obraz 4">
            <a:extLst>
              <a:ext uri="{FF2B5EF4-FFF2-40B4-BE49-F238E27FC236}">
                <a16:creationId xmlns:a16="http://schemas.microsoft.com/office/drawing/2014/main" id="{48305FBB-CEAF-44A9-8B4E-71B61B779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774" y="4014139"/>
            <a:ext cx="4389426" cy="2685535"/>
          </a:xfrm>
          <a:prstGeom prst="rect">
            <a:avLst/>
          </a:prstGeom>
        </p:spPr>
      </p:pic>
    </p:spTree>
    <p:extLst>
      <p:ext uri="{BB962C8B-B14F-4D97-AF65-F5344CB8AC3E}">
        <p14:creationId xmlns:p14="http://schemas.microsoft.com/office/powerpoint/2010/main" val="2768739385"/>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A4BD74-A5E2-4BE1-A1DB-D7CFE6D0E04E}"/>
              </a:ext>
            </a:extLst>
          </p:cNvPr>
          <p:cNvSpPr>
            <a:spLocks noGrp="1"/>
          </p:cNvSpPr>
          <p:nvPr>
            <p:ph type="title"/>
          </p:nvPr>
        </p:nvSpPr>
        <p:spPr>
          <a:xfrm>
            <a:off x="1295400" y="647699"/>
            <a:ext cx="10058400" cy="861061"/>
          </a:xfrm>
        </p:spPr>
        <p:txBody>
          <a:bodyPr>
            <a:normAutofit/>
          </a:bodyPr>
          <a:lstStyle/>
          <a:p>
            <a:r>
              <a:rPr lang="pl-PL" b="1" dirty="0">
                <a:latin typeface="+mn-lt"/>
              </a:rPr>
              <a:t>Hieronim </a:t>
            </a:r>
            <a:r>
              <a:rPr lang="pl-PL" b="1" dirty="0" err="1">
                <a:latin typeface="+mn-lt"/>
              </a:rPr>
              <a:t>Dekutowski</a:t>
            </a:r>
            <a:r>
              <a:rPr lang="pl-PL" b="1" dirty="0">
                <a:latin typeface="+mn-lt"/>
              </a:rPr>
              <a:t> ps. „Zapora”</a:t>
            </a:r>
          </a:p>
        </p:txBody>
      </p:sp>
      <p:sp>
        <p:nvSpPr>
          <p:cNvPr id="3" name="Symbol zastępczy zawartości 2">
            <a:extLst>
              <a:ext uri="{FF2B5EF4-FFF2-40B4-BE49-F238E27FC236}">
                <a16:creationId xmlns:a16="http://schemas.microsoft.com/office/drawing/2014/main" id="{D21720DD-7BEB-4806-B620-F48E33A12454}"/>
              </a:ext>
            </a:extLst>
          </p:cNvPr>
          <p:cNvSpPr>
            <a:spLocks noGrp="1"/>
          </p:cNvSpPr>
          <p:nvPr>
            <p:ph idx="1"/>
          </p:nvPr>
        </p:nvSpPr>
        <p:spPr>
          <a:xfrm>
            <a:off x="1227266" y="2418030"/>
            <a:ext cx="6476554" cy="3792271"/>
          </a:xfrm>
        </p:spPr>
        <p:txBody>
          <a:bodyPr>
            <a:normAutofit/>
          </a:bodyPr>
          <a:lstStyle/>
          <a:p>
            <a:r>
              <a:rPr lang="pl-PL" sz="2400" dirty="0"/>
              <a:t>Hieronim </a:t>
            </a:r>
            <a:r>
              <a:rPr lang="pl-PL" sz="2400" dirty="0" err="1"/>
              <a:t>Dekutowski</a:t>
            </a:r>
            <a:r>
              <a:rPr lang="pl-PL" sz="2400" dirty="0"/>
              <a:t> urodził się 24 września 1918 roku w Dzikowie koło Tarnobrzega. Był jednym z dziewięciorga dzieci Jana Henryka i Marii </a:t>
            </a:r>
            <a:r>
              <a:rPr lang="pl-PL" sz="2400" dirty="0" err="1"/>
              <a:t>Dekutowskich</a:t>
            </a:r>
            <a:r>
              <a:rPr lang="pl-PL" sz="2400" dirty="0"/>
              <a:t>. W młodości był harcerzem. Maturę zdał w maju 1938 roku. </a:t>
            </a:r>
          </a:p>
        </p:txBody>
      </p:sp>
      <p:pic>
        <p:nvPicPr>
          <p:cNvPr id="5" name="Obraz 4">
            <a:extLst>
              <a:ext uri="{FF2B5EF4-FFF2-40B4-BE49-F238E27FC236}">
                <a16:creationId xmlns:a16="http://schemas.microsoft.com/office/drawing/2014/main" id="{60271134-4889-456A-9441-7F32F1DD4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689" y="1737360"/>
            <a:ext cx="3324225" cy="4876800"/>
          </a:xfrm>
          <a:prstGeom prst="rect">
            <a:avLst/>
          </a:prstGeom>
        </p:spPr>
      </p:pic>
    </p:spTree>
    <p:extLst>
      <p:ext uri="{BB962C8B-B14F-4D97-AF65-F5344CB8AC3E}">
        <p14:creationId xmlns:p14="http://schemas.microsoft.com/office/powerpoint/2010/main" val="327657767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4E8E70-7570-4226-8702-DCF2A4D800C1}"/>
              </a:ext>
            </a:extLst>
          </p:cNvPr>
          <p:cNvSpPr>
            <a:spLocks noGrp="1"/>
          </p:cNvSpPr>
          <p:nvPr>
            <p:ph type="title"/>
          </p:nvPr>
        </p:nvSpPr>
        <p:spPr>
          <a:xfrm>
            <a:off x="794478" y="22860"/>
            <a:ext cx="8768622" cy="1736663"/>
          </a:xfrm>
        </p:spPr>
        <p:txBody>
          <a:bodyPr>
            <a:normAutofit fontScale="90000"/>
          </a:bodyPr>
          <a:lstStyle/>
          <a:p>
            <a:r>
              <a:rPr lang="pl-PL" sz="4800" b="1" dirty="0">
                <a:latin typeface="+mn-lt"/>
              </a:rPr>
              <a:t>Działalność polityczno-</a:t>
            </a:r>
            <a:br>
              <a:rPr lang="pl-PL" sz="4800" b="1" dirty="0">
                <a:latin typeface="+mn-lt"/>
              </a:rPr>
            </a:br>
            <a:r>
              <a:rPr lang="pl-PL" sz="4800" b="1" dirty="0">
                <a:latin typeface="+mn-lt"/>
              </a:rPr>
              <a:t>wojskowa Hieronima </a:t>
            </a:r>
            <a:r>
              <a:rPr lang="pl-PL" sz="4800" b="1" dirty="0" err="1">
                <a:latin typeface="+mn-lt"/>
              </a:rPr>
              <a:t>Dekutowskiego</a:t>
            </a:r>
            <a:r>
              <a:rPr lang="pl-PL" sz="4800" b="1" dirty="0">
                <a:latin typeface="+mn-lt"/>
              </a:rPr>
              <a:t> od 1939 roku</a:t>
            </a:r>
          </a:p>
        </p:txBody>
      </p:sp>
      <p:sp>
        <p:nvSpPr>
          <p:cNvPr id="3" name="Symbol zastępczy zawartości 2">
            <a:extLst>
              <a:ext uri="{FF2B5EF4-FFF2-40B4-BE49-F238E27FC236}">
                <a16:creationId xmlns:a16="http://schemas.microsoft.com/office/drawing/2014/main" id="{40FF9F75-61EB-423D-A247-483AFBD0B58E}"/>
              </a:ext>
            </a:extLst>
          </p:cNvPr>
          <p:cNvSpPr>
            <a:spLocks noGrp="1"/>
          </p:cNvSpPr>
          <p:nvPr>
            <p:ph idx="1"/>
          </p:nvPr>
        </p:nvSpPr>
        <p:spPr>
          <a:xfrm>
            <a:off x="193379" y="1938998"/>
            <a:ext cx="10178322" cy="4438942"/>
          </a:xfrm>
        </p:spPr>
        <p:txBody>
          <a:bodyPr>
            <a:noAutofit/>
          </a:bodyPr>
          <a:lstStyle/>
          <a:p>
            <a:pPr lvl="1">
              <a:buFont typeface="Arial" panose="020B0604020202020204" pitchFamily="34" charset="0"/>
              <a:buChar char="•"/>
            </a:pPr>
            <a:r>
              <a:rPr lang="pl-PL" sz="1400" b="1" dirty="0"/>
              <a:t>Wrzesień 1939 r. </a:t>
            </a:r>
            <a:r>
              <a:rPr lang="pl-PL" sz="1400" dirty="0"/>
              <a:t>– We Lwowie zaskoczyła go okupacja sowiecka. Wkrótce przedostaje się na Węgry, gdzie zostaje internowany. Następnie zbiega z obozu i dociera w listopadzie do Francji, wstępując w szeregi Armii Polskiej. </a:t>
            </a:r>
          </a:p>
          <a:p>
            <a:pPr lvl="1">
              <a:buFont typeface="Arial" panose="020B0604020202020204" pitchFamily="34" charset="0"/>
              <a:buChar char="•"/>
            </a:pPr>
            <a:r>
              <a:rPr lang="pl-PL" sz="1400" b="1" dirty="0"/>
              <a:t>Kwiecień 1942 r. </a:t>
            </a:r>
            <a:r>
              <a:rPr lang="pl-PL" sz="1400" dirty="0"/>
              <a:t>– Hieronim </a:t>
            </a:r>
            <a:r>
              <a:rPr lang="pl-PL" sz="1400" dirty="0" err="1"/>
              <a:t>Dekutowski</a:t>
            </a:r>
            <a:r>
              <a:rPr lang="pl-PL" sz="1400" dirty="0"/>
              <a:t> odbywa kurs z zakresu dywersji do służby w kraju. </a:t>
            </a:r>
          </a:p>
          <a:p>
            <a:pPr lvl="1">
              <a:buFont typeface="Arial" panose="020B0604020202020204" pitchFamily="34" charset="0"/>
              <a:buChar char="•"/>
            </a:pPr>
            <a:r>
              <a:rPr lang="pl-PL" sz="1400" b="1" dirty="0"/>
              <a:t>4 marzec 1943 r. </a:t>
            </a:r>
            <a:r>
              <a:rPr lang="pl-PL" sz="1400" dirty="0"/>
              <a:t>– </a:t>
            </a:r>
            <a:r>
              <a:rPr lang="pl-PL" sz="1400" dirty="0" err="1"/>
              <a:t>Dekutowski</a:t>
            </a:r>
            <a:r>
              <a:rPr lang="pl-PL" sz="1400" dirty="0"/>
              <a:t> zostaje zaprzysiężony jako </a:t>
            </a:r>
            <a:r>
              <a:rPr lang="pl-PL" sz="1400" b="1" dirty="0"/>
              <a:t>cichociemny.</a:t>
            </a:r>
          </a:p>
          <a:p>
            <a:pPr lvl="1">
              <a:buFont typeface="Arial" panose="020B0604020202020204" pitchFamily="34" charset="0"/>
              <a:buChar char="•"/>
            </a:pPr>
            <a:r>
              <a:rPr lang="pl-PL" sz="1400" b="1" dirty="0"/>
              <a:t>17 wrzesień 1943 r. </a:t>
            </a:r>
            <a:r>
              <a:rPr lang="pl-PL" sz="1400" dirty="0"/>
              <a:t>– W ramach operacji „Neon 1” jako </a:t>
            </a:r>
            <a:r>
              <a:rPr lang="pl-PL" sz="1400" b="1" dirty="0"/>
              <a:t>cichociemny</a:t>
            </a:r>
            <a:r>
              <a:rPr lang="pl-PL" sz="1400" dirty="0"/>
              <a:t> wykonuje skok do okupowanej Polski. Otrzymuje tu przedział do Kedywu okręgu AK „Lublin”.</a:t>
            </a:r>
          </a:p>
          <a:p>
            <a:pPr lvl="1">
              <a:buFont typeface="Arial" panose="020B0604020202020204" pitchFamily="34" charset="0"/>
              <a:buChar char="•"/>
            </a:pPr>
            <a:r>
              <a:rPr lang="pl-PL" sz="1400" b="1" dirty="0"/>
              <a:t>Styczeń 1944 r. </a:t>
            </a:r>
            <a:r>
              <a:rPr lang="pl-PL" sz="1400" dirty="0"/>
              <a:t>– Hieronim </a:t>
            </a:r>
            <a:r>
              <a:rPr lang="pl-PL" sz="1400" dirty="0" err="1"/>
              <a:t>Dekutowski</a:t>
            </a:r>
            <a:r>
              <a:rPr lang="pl-PL" sz="1400" dirty="0"/>
              <a:t> zostaje szefem kierownictwa dywersji w Inspektoracie Lublin-Puławy. Równocześnie dowodzi oddziałem dyspozycyjnym Kedywu, przeprowadzając ponad 80 akcji bojowych przeciwko Niemcom, m.in. pod Krężnicą Okrągłą (24 maj 1944 r.), gdzie stacza zwycięski bój z kilkuset żołnierzami Wehrmachtu.</a:t>
            </a:r>
          </a:p>
          <a:p>
            <a:pPr lvl="1">
              <a:buFont typeface="Arial" panose="020B0604020202020204" pitchFamily="34" charset="0"/>
              <a:buChar char="•"/>
            </a:pPr>
            <a:r>
              <a:rPr lang="pl-PL" sz="1400" b="1" dirty="0"/>
              <a:t>1945 – 1946 r. </a:t>
            </a:r>
            <a:r>
              <a:rPr lang="pl-PL" sz="1400" dirty="0"/>
              <a:t>– Zgrupowanie „Zapory” jest najważniejszą jednostką na Lubelszczyźnie. W odpowiedzi na komunistyczny terror, już w styczniu 1945 roku formuje Oddział Samoobrony AK przeciwko władzy komunistycznej. Niebawem staje na czele oddziałów WiN. Schwytanym komunistom wymierza na ogół karę chłosty, a następnie puszcza ich wolno, zabijając wyłącznie za wyjątkowo szkodliwą działalność. Oszczędzając wielu funkcjonariuszy UB, rozbrajał posterunki MO, wypuszczając aresztowanych. </a:t>
            </a:r>
          </a:p>
          <a:p>
            <a:pPr lvl="1">
              <a:buFont typeface="Arial" panose="020B0604020202020204" pitchFamily="34" charset="0"/>
              <a:buChar char="•"/>
            </a:pPr>
            <a:r>
              <a:rPr lang="pl-PL" sz="1400" b="1" dirty="0"/>
              <a:t>1947 rok </a:t>
            </a:r>
            <a:r>
              <a:rPr lang="pl-PL" sz="1400" dirty="0"/>
              <a:t>– Na wyraźny rozkaz dowództwa WiN „Zapora” ujawnia się w ramach amnestii. Zagrożony aresztowaniem, podejmuje próbę przejścia przez zieloną granicę i pada ofiarą prowokacji. Wkrótce zostaje zatrzymany. Jeszcze z więzienia na Rakowieckiej próbuje uciec. Po bestialskim śledztwie zostaje skazany wraz z sześcioma żołnierzami na karę śmierci. </a:t>
            </a:r>
          </a:p>
          <a:p>
            <a:pPr lvl="1">
              <a:buFont typeface="Arial" panose="020B0604020202020204" pitchFamily="34" charset="0"/>
              <a:buChar char="•"/>
            </a:pPr>
            <a:r>
              <a:rPr lang="pl-PL" sz="1400" b="1" dirty="0"/>
              <a:t>7 marzec 1943 rok </a:t>
            </a:r>
            <a:r>
              <a:rPr lang="pl-PL" sz="1400" dirty="0"/>
              <a:t>– Hieronim </a:t>
            </a:r>
            <a:r>
              <a:rPr lang="pl-PL" sz="1400" dirty="0" err="1"/>
              <a:t>Dekutowski</a:t>
            </a:r>
            <a:r>
              <a:rPr lang="pl-PL" sz="1400" dirty="0"/>
              <a:t> zostaje zamordowany.</a:t>
            </a:r>
          </a:p>
          <a:p>
            <a:pPr marL="201168" lvl="1" indent="0">
              <a:buNone/>
            </a:pPr>
            <a:r>
              <a:rPr lang="pl-PL" sz="1400" dirty="0"/>
              <a:t>W chwili śmierci, pomimo że miał tylko 30 lat, wyglądał jak starzec z siwymi włosami, wybitymi zębami, połamanymi rękami, nosem, żebrami oraz zerwanymi paznokciami. </a:t>
            </a:r>
          </a:p>
        </p:txBody>
      </p:sp>
      <p:pic>
        <p:nvPicPr>
          <p:cNvPr id="5" name="Obraz 4">
            <a:extLst>
              <a:ext uri="{FF2B5EF4-FFF2-40B4-BE49-F238E27FC236}">
                <a16:creationId xmlns:a16="http://schemas.microsoft.com/office/drawing/2014/main" id="{3EDB5ED6-C78C-482D-BC88-28A6AD0F4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1721" y="42219"/>
            <a:ext cx="2761109" cy="1795612"/>
          </a:xfrm>
          <a:prstGeom prst="rect">
            <a:avLst/>
          </a:prstGeom>
        </p:spPr>
      </p:pic>
    </p:spTree>
    <p:extLst>
      <p:ext uri="{BB962C8B-B14F-4D97-AF65-F5344CB8AC3E}">
        <p14:creationId xmlns:p14="http://schemas.microsoft.com/office/powerpoint/2010/main" val="238048715"/>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A21964-F231-4D29-AB06-341725EAF93A}"/>
              </a:ext>
            </a:extLst>
          </p:cNvPr>
          <p:cNvSpPr>
            <a:spLocks noGrp="1"/>
          </p:cNvSpPr>
          <p:nvPr>
            <p:ph type="title"/>
          </p:nvPr>
        </p:nvSpPr>
        <p:spPr>
          <a:xfrm>
            <a:off x="1303020" y="197489"/>
            <a:ext cx="10058400" cy="1450757"/>
          </a:xfrm>
        </p:spPr>
        <p:txBody>
          <a:bodyPr/>
          <a:lstStyle/>
          <a:p>
            <a:r>
              <a:rPr lang="pl-PL" b="1" dirty="0">
                <a:latin typeface="+mn-lt"/>
              </a:rPr>
              <a:t>Przesłanie dla potomnych</a:t>
            </a:r>
          </a:p>
        </p:txBody>
      </p:sp>
      <p:sp>
        <p:nvSpPr>
          <p:cNvPr id="3" name="Symbol zastępczy zawartości 2">
            <a:extLst>
              <a:ext uri="{FF2B5EF4-FFF2-40B4-BE49-F238E27FC236}">
                <a16:creationId xmlns:a16="http://schemas.microsoft.com/office/drawing/2014/main" id="{EE3B30F4-2621-4726-BE3A-2126AD33ED96}"/>
              </a:ext>
            </a:extLst>
          </p:cNvPr>
          <p:cNvSpPr>
            <a:spLocks noGrp="1"/>
          </p:cNvSpPr>
          <p:nvPr>
            <p:ph idx="1"/>
          </p:nvPr>
        </p:nvSpPr>
        <p:spPr>
          <a:xfrm>
            <a:off x="1066800" y="1804234"/>
            <a:ext cx="10058400" cy="4023360"/>
          </a:xfrm>
        </p:spPr>
        <p:txBody>
          <a:bodyPr>
            <a:normAutofit lnSpcReduction="10000"/>
          </a:bodyPr>
          <a:lstStyle/>
          <a:p>
            <a:pPr lvl="1">
              <a:buFont typeface="Arial" panose="020B0604020202020204" pitchFamily="34" charset="0"/>
              <a:buChar char="•"/>
            </a:pPr>
            <a:r>
              <a:rPr lang="pl-PL" dirty="0"/>
              <a:t>Ostatnie słowa Hieronima </a:t>
            </a:r>
            <a:r>
              <a:rPr lang="pl-PL" dirty="0" err="1"/>
              <a:t>Dekutowskiego</a:t>
            </a:r>
            <a:r>
              <a:rPr lang="pl-PL" dirty="0"/>
              <a:t> brzmiały: </a:t>
            </a:r>
          </a:p>
          <a:p>
            <a:pPr lvl="1">
              <a:buFont typeface="Arial" panose="020B0604020202020204" pitchFamily="34" charset="0"/>
              <a:buChar char="•"/>
            </a:pPr>
            <a:endParaRPr lang="pl-PL" dirty="0"/>
          </a:p>
          <a:p>
            <a:pPr lvl="1">
              <a:buFont typeface="Arial" panose="020B0604020202020204" pitchFamily="34" charset="0"/>
              <a:buChar char="•"/>
            </a:pPr>
            <a:endParaRPr lang="pl-PL" dirty="0"/>
          </a:p>
          <a:p>
            <a:pPr marL="201168" lvl="1" indent="0">
              <a:buNone/>
            </a:pPr>
            <a:r>
              <a:rPr lang="pl-PL" i="1" dirty="0"/>
              <a:t>„</a:t>
            </a:r>
            <a:r>
              <a:rPr lang="pl-PL" b="1" i="1" dirty="0"/>
              <a:t>Przyjdzie zwycięstwo! Jeszcze Polska nie zginęła!”</a:t>
            </a:r>
          </a:p>
          <a:p>
            <a:pPr lvl="1">
              <a:buFont typeface="Arial" panose="020B0604020202020204" pitchFamily="34" charset="0"/>
              <a:buChar char="•"/>
            </a:pPr>
            <a:endParaRPr lang="pl-PL" dirty="0"/>
          </a:p>
          <a:p>
            <a:pPr lvl="1">
              <a:buFont typeface="Arial" panose="020B0604020202020204" pitchFamily="34" charset="0"/>
              <a:buChar char="•"/>
            </a:pPr>
            <a:endParaRPr lang="pl-PL" dirty="0"/>
          </a:p>
          <a:p>
            <a:pPr lvl="1">
              <a:buFont typeface="Arial" panose="020B0604020202020204" pitchFamily="34" charset="0"/>
              <a:buChar char="•"/>
            </a:pPr>
            <a:endParaRPr lang="pl-PL" dirty="0"/>
          </a:p>
          <a:p>
            <a:pPr lvl="1">
              <a:buFont typeface="Arial" panose="020B0604020202020204" pitchFamily="34" charset="0"/>
              <a:buChar char="•"/>
            </a:pPr>
            <a:endParaRPr lang="pl-PL" dirty="0"/>
          </a:p>
          <a:p>
            <a:pPr lvl="1">
              <a:buFont typeface="Arial" panose="020B0604020202020204" pitchFamily="34" charset="0"/>
              <a:buChar char="•"/>
            </a:pPr>
            <a:endParaRPr lang="pl-PL" dirty="0"/>
          </a:p>
          <a:p>
            <a:pPr lvl="1">
              <a:buFont typeface="Arial" panose="020B0604020202020204" pitchFamily="34" charset="0"/>
              <a:buChar char="•"/>
            </a:pPr>
            <a:endParaRPr lang="pl-PL" dirty="0"/>
          </a:p>
          <a:p>
            <a:pPr lvl="1">
              <a:buFont typeface="Arial" panose="020B0604020202020204" pitchFamily="34" charset="0"/>
              <a:buChar char="•"/>
            </a:pPr>
            <a:r>
              <a:rPr lang="pl-PL" dirty="0"/>
              <a:t>Hieronim </a:t>
            </a:r>
            <a:r>
              <a:rPr lang="pl-PL" dirty="0" err="1"/>
              <a:t>Dekutowski</a:t>
            </a:r>
            <a:r>
              <a:rPr lang="pl-PL" dirty="0"/>
              <a:t> „Zapora” został pochowany w tajemnicy, w nieznanym przez lata miejscu. W 2012 roku, badacze Instytutu Pamięci Narodowej odkryli jego szczątki na terenie kwatery na Łączce na warszawskich Powązkach</a:t>
            </a:r>
            <a:r>
              <a:rPr lang="pl-PL" b="1" dirty="0"/>
              <a:t>. 15 listopada 2007 roku </a:t>
            </a:r>
            <a:r>
              <a:rPr lang="pl-PL" dirty="0"/>
              <a:t>Lech Kaczyński odznaczył go Krzyżem Wielkim Orderu Odrodzenia Polski. </a:t>
            </a:r>
          </a:p>
        </p:txBody>
      </p:sp>
      <p:pic>
        <p:nvPicPr>
          <p:cNvPr id="7" name="Obraz 6">
            <a:extLst>
              <a:ext uri="{FF2B5EF4-FFF2-40B4-BE49-F238E27FC236}">
                <a16:creationId xmlns:a16="http://schemas.microsoft.com/office/drawing/2014/main" id="{3B572451-1642-420F-83F4-819C47BA8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747" y="1648246"/>
            <a:ext cx="2756734" cy="2756734"/>
          </a:xfrm>
          <a:prstGeom prst="rect">
            <a:avLst/>
          </a:prstGeom>
        </p:spPr>
      </p:pic>
    </p:spTree>
    <p:extLst>
      <p:ext uri="{BB962C8B-B14F-4D97-AF65-F5344CB8AC3E}">
        <p14:creationId xmlns:p14="http://schemas.microsoft.com/office/powerpoint/2010/main" val="241043003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B58A72-A04B-4B2B-8885-04C74C4431BE}"/>
              </a:ext>
            </a:extLst>
          </p:cNvPr>
          <p:cNvSpPr>
            <a:spLocks noGrp="1"/>
          </p:cNvSpPr>
          <p:nvPr>
            <p:ph type="title"/>
          </p:nvPr>
        </p:nvSpPr>
        <p:spPr>
          <a:xfrm>
            <a:off x="1706880" y="245409"/>
            <a:ext cx="11026140" cy="1450757"/>
          </a:xfrm>
        </p:spPr>
        <p:txBody>
          <a:bodyPr>
            <a:normAutofit/>
          </a:bodyPr>
          <a:lstStyle/>
          <a:p>
            <a:r>
              <a:rPr lang="pl-PL" b="1" dirty="0">
                <a:latin typeface="+mn-lt"/>
              </a:rPr>
              <a:t>Danuta </a:t>
            </a:r>
            <a:r>
              <a:rPr lang="pl-PL" b="1" dirty="0" err="1">
                <a:latin typeface="+mn-lt"/>
              </a:rPr>
              <a:t>Siedzikówna</a:t>
            </a:r>
            <a:r>
              <a:rPr lang="pl-PL" b="1" dirty="0">
                <a:latin typeface="+mn-lt"/>
              </a:rPr>
              <a:t> ps. Inka </a:t>
            </a:r>
            <a:br>
              <a:rPr lang="pl-PL" b="1" dirty="0">
                <a:latin typeface="+mn-lt"/>
              </a:rPr>
            </a:br>
            <a:r>
              <a:rPr lang="pl-PL" b="1" dirty="0">
                <a:latin typeface="+mn-lt"/>
              </a:rPr>
              <a:t>(Danuta Helena </a:t>
            </a:r>
            <a:r>
              <a:rPr lang="pl-PL" b="1" dirty="0" err="1">
                <a:latin typeface="+mn-lt"/>
              </a:rPr>
              <a:t>Siedzik</a:t>
            </a:r>
            <a:r>
              <a:rPr lang="pl-PL" b="1" dirty="0">
                <a:latin typeface="+mn-lt"/>
              </a:rPr>
              <a:t>)</a:t>
            </a:r>
          </a:p>
        </p:txBody>
      </p:sp>
      <p:sp>
        <p:nvSpPr>
          <p:cNvPr id="3" name="Symbol zastępczy zawartości 2">
            <a:extLst>
              <a:ext uri="{FF2B5EF4-FFF2-40B4-BE49-F238E27FC236}">
                <a16:creationId xmlns:a16="http://schemas.microsoft.com/office/drawing/2014/main" id="{3E7C8E35-AAEF-44AC-A2CF-C31CEF14B913}"/>
              </a:ext>
            </a:extLst>
          </p:cNvPr>
          <p:cNvSpPr>
            <a:spLocks noGrp="1"/>
          </p:cNvSpPr>
          <p:nvPr>
            <p:ph idx="1"/>
          </p:nvPr>
        </p:nvSpPr>
        <p:spPr>
          <a:xfrm>
            <a:off x="939258" y="2293621"/>
            <a:ext cx="7877082" cy="3593591"/>
          </a:xfrm>
        </p:spPr>
        <p:txBody>
          <a:bodyPr/>
          <a:lstStyle/>
          <a:p>
            <a:r>
              <a:rPr lang="pl-PL" dirty="0"/>
              <a:t>Danuta </a:t>
            </a:r>
            <a:r>
              <a:rPr lang="pl-PL" dirty="0" err="1"/>
              <a:t>Siedzikówna</a:t>
            </a:r>
            <a:r>
              <a:rPr lang="pl-PL" dirty="0"/>
              <a:t> urodziła się 3 września 1928 roku we wsi </a:t>
            </a:r>
            <a:r>
              <a:rPr lang="pl-PL" dirty="0" err="1"/>
              <a:t>Guszczenina</a:t>
            </a:r>
            <a:r>
              <a:rPr lang="pl-PL" dirty="0"/>
              <a:t>, w powiecie bielskim. Była córką Wacława i Eugenii </a:t>
            </a:r>
            <a:r>
              <a:rPr lang="pl-PL" dirty="0" err="1"/>
              <a:t>Siedzik</a:t>
            </a:r>
            <a:r>
              <a:rPr lang="pl-PL" dirty="0"/>
              <a:t>. Miała 2 siostry – Wiesławę i Irenę. W lutym 1940 roku jej ojciec został zesłany na Wschód do kopalni złota. Łagry opuścił po ataku Niemiec na Związek Sowiecki, zaciągając się do armii generała Andersa. Zmarł w Iranie. Matka służyła w AK. Aresztowana przez Niemców w listopadzie 1942 roku w białostockim więzieniu przeszła tortury. Rozstrzelano ją rok później w lesie pod Białymstokiem. Po śmierci rodziców wychowywaniem 14-letniej Danusi i jej sióstr zajęła się babcia. </a:t>
            </a:r>
          </a:p>
          <a:p>
            <a:endParaRPr lang="pl-PL" dirty="0"/>
          </a:p>
        </p:txBody>
      </p:sp>
      <p:pic>
        <p:nvPicPr>
          <p:cNvPr id="5" name="Obraz 4">
            <a:extLst>
              <a:ext uri="{FF2B5EF4-FFF2-40B4-BE49-F238E27FC236}">
                <a16:creationId xmlns:a16="http://schemas.microsoft.com/office/drawing/2014/main" id="{37DB2805-FE20-4577-936A-99A5538C6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2096245"/>
            <a:ext cx="2501345" cy="3790967"/>
          </a:xfrm>
          <a:prstGeom prst="rect">
            <a:avLst/>
          </a:prstGeom>
        </p:spPr>
      </p:pic>
    </p:spTree>
    <p:extLst>
      <p:ext uri="{BB962C8B-B14F-4D97-AF65-F5344CB8AC3E}">
        <p14:creationId xmlns:p14="http://schemas.microsoft.com/office/powerpoint/2010/main" val="190497416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C6C54B-BE86-42B7-A83E-1ACAAD89F686}"/>
              </a:ext>
            </a:extLst>
          </p:cNvPr>
          <p:cNvSpPr>
            <a:spLocks noGrp="1"/>
          </p:cNvSpPr>
          <p:nvPr>
            <p:ph type="title"/>
          </p:nvPr>
        </p:nvSpPr>
        <p:spPr>
          <a:xfrm>
            <a:off x="1746978" y="125662"/>
            <a:ext cx="9759222" cy="1492132"/>
          </a:xfrm>
        </p:spPr>
        <p:txBody>
          <a:bodyPr/>
          <a:lstStyle/>
          <a:p>
            <a:r>
              <a:rPr lang="pl-PL" b="1" dirty="0">
                <a:latin typeface="+mn-lt"/>
              </a:rPr>
              <a:t>Działalność polityczno-wojskowa Danuty </a:t>
            </a:r>
            <a:r>
              <a:rPr lang="pl-PL" b="1" dirty="0" err="1">
                <a:latin typeface="+mn-lt"/>
              </a:rPr>
              <a:t>Siedzikównej</a:t>
            </a:r>
            <a:endParaRPr lang="pl-PL" b="1" dirty="0">
              <a:latin typeface="+mn-lt"/>
            </a:endParaRPr>
          </a:p>
        </p:txBody>
      </p:sp>
      <p:sp>
        <p:nvSpPr>
          <p:cNvPr id="3" name="Symbol zastępczy zawartości 2">
            <a:extLst>
              <a:ext uri="{FF2B5EF4-FFF2-40B4-BE49-F238E27FC236}">
                <a16:creationId xmlns:a16="http://schemas.microsoft.com/office/drawing/2014/main" id="{A04C1C50-6C3E-40F2-8998-3CF229E54F8B}"/>
              </a:ext>
            </a:extLst>
          </p:cNvPr>
          <p:cNvSpPr>
            <a:spLocks noGrp="1"/>
          </p:cNvSpPr>
          <p:nvPr>
            <p:ph idx="1"/>
          </p:nvPr>
        </p:nvSpPr>
        <p:spPr>
          <a:xfrm>
            <a:off x="297180" y="2392681"/>
            <a:ext cx="7696200" cy="3593591"/>
          </a:xfrm>
        </p:spPr>
        <p:txBody>
          <a:bodyPr>
            <a:normAutofit fontScale="85000" lnSpcReduction="20000"/>
          </a:bodyPr>
          <a:lstStyle/>
          <a:p>
            <a:pPr lvl="1">
              <a:buFont typeface="Arial" panose="020B0604020202020204" pitchFamily="34" charset="0"/>
              <a:buChar char="•"/>
            </a:pPr>
            <a:r>
              <a:rPr lang="pl-PL" b="1" dirty="0"/>
              <a:t>czerwiec 1945 r. – </a:t>
            </a:r>
            <a:r>
              <a:rPr lang="pl-PL" dirty="0"/>
              <a:t>Inka zostaje aresztowana za współpracę z konspiracją niepodległościową wraz ze wszystkimi pracownikami nadleśnictwa Hajnówka, gdzie pracowała. Zostaje uwolniona z transportu przez patrol V Brygady Wileńskiej AK. W brygadzie tej zostaje jako sanitariuszka, aż do jej rozwiązania we wrześniu. </a:t>
            </a:r>
          </a:p>
          <a:p>
            <a:pPr lvl="1">
              <a:buFont typeface="Arial" panose="020B0604020202020204" pitchFamily="34" charset="0"/>
              <a:buChar char="•"/>
            </a:pPr>
            <a:r>
              <a:rPr lang="pl-PL" b="1" dirty="0"/>
              <a:t>Kwiecień 1946 r. </a:t>
            </a:r>
            <a:r>
              <a:rPr lang="pl-PL" dirty="0"/>
              <a:t>– Po wznowieniu działalności brygady, Danuta </a:t>
            </a:r>
            <a:r>
              <a:rPr lang="pl-PL" dirty="0" err="1"/>
              <a:t>Siedzikówna</a:t>
            </a:r>
            <a:r>
              <a:rPr lang="pl-PL" dirty="0"/>
              <a:t> podejmuje służbę w szwadronie podporucznika Zdzisława </a:t>
            </a:r>
            <a:r>
              <a:rPr lang="pl-PL" dirty="0" err="1"/>
              <a:t>Badochy</a:t>
            </a:r>
            <a:r>
              <a:rPr lang="pl-PL" dirty="0"/>
              <a:t> – „Żelaznego”. Uczestniczy w wielu akcjach oddziału, wyróżniając się ofiarnością i poświęceniem. Opatruje nie tylko partyzantów, ale też rannych żołnierzy KBW i milicjantów. </a:t>
            </a:r>
          </a:p>
          <a:p>
            <a:pPr lvl="1">
              <a:buFont typeface="Arial" panose="020B0604020202020204" pitchFamily="34" charset="0"/>
              <a:buChar char="•"/>
            </a:pPr>
            <a:r>
              <a:rPr lang="pl-PL" b="1" dirty="0"/>
              <a:t>Lipiec 1946 r. </a:t>
            </a:r>
            <a:r>
              <a:rPr lang="pl-PL" dirty="0"/>
              <a:t>– Danuta </a:t>
            </a:r>
            <a:r>
              <a:rPr lang="pl-PL" dirty="0" err="1"/>
              <a:t>Siedzikówna</a:t>
            </a:r>
            <a:r>
              <a:rPr lang="pl-PL" dirty="0"/>
              <a:t> jedzie do Gdańska po lekarstwa i środki opatrunkowe dla oddziału. Tam zostaje aresztowana w lokalu kontaktowym przy ul. Wróblewskiego 7. Adres ten zdradziła wcześniej ujęta przez bezpiekę łączniczka Zygmunta </a:t>
            </a:r>
            <a:r>
              <a:rPr lang="pl-PL" dirty="0" err="1"/>
              <a:t>Szendzielarza</a:t>
            </a:r>
            <a:r>
              <a:rPr lang="pl-PL" dirty="0"/>
              <a:t> „Łupaszki”, która poszła na współpracę z UB. Inka podczas brutalnego śledztwa nikogo nie zdradziła. Została skazana na karę śmierci. </a:t>
            </a:r>
          </a:p>
          <a:p>
            <a:pPr lvl="1">
              <a:buFont typeface="Arial" panose="020B0604020202020204" pitchFamily="34" charset="0"/>
              <a:buChar char="•"/>
            </a:pPr>
            <a:r>
              <a:rPr lang="pl-PL" b="1" dirty="0"/>
              <a:t>28 sierpnia 1946 roku </a:t>
            </a:r>
            <a:r>
              <a:rPr lang="pl-PL" dirty="0"/>
              <a:t>Danuta </a:t>
            </a:r>
            <a:r>
              <a:rPr lang="pl-PL" dirty="0" err="1"/>
              <a:t>Siedzikówna</a:t>
            </a:r>
            <a:r>
              <a:rPr lang="pl-PL" dirty="0"/>
              <a:t> zostaje zastrzelona wraz z Feliksem </a:t>
            </a:r>
            <a:r>
              <a:rPr lang="pl-PL" dirty="0" err="1"/>
              <a:t>Selmanowiczem</a:t>
            </a:r>
            <a:r>
              <a:rPr lang="pl-PL" dirty="0"/>
              <a:t> „Zagończykiem” w Gdańskim więzieniu przy ul. Kurkowej. Miejsce pochówku Danuty </a:t>
            </a:r>
            <a:r>
              <a:rPr lang="pl-PL" dirty="0" err="1"/>
              <a:t>Siedzikównej</a:t>
            </a:r>
            <a:r>
              <a:rPr lang="pl-PL" dirty="0"/>
              <a:t> do 2014 roku było nieznane. We wrześniu tego samego roku odnaleziono jej szczątki na cmentarzu garnizonowym w Gdańsku. 11 listopada 2006 roku Lech Kaczyński nadał jej pośmiertnie Krzyż Komandorski Orderu Odrodzenia Polski. 28 sierpnia 2016 odbył się uroczysty pogrzeb państwowy Danuty </a:t>
            </a:r>
            <a:r>
              <a:rPr lang="pl-PL" dirty="0" err="1"/>
              <a:t>Siedzikównej</a:t>
            </a:r>
            <a:r>
              <a:rPr lang="pl-PL" dirty="0"/>
              <a:t> i Feliksa </a:t>
            </a:r>
            <a:r>
              <a:rPr lang="pl-PL" dirty="0" err="1"/>
              <a:t>Selmanowicza</a:t>
            </a:r>
            <a:r>
              <a:rPr lang="pl-PL" dirty="0"/>
              <a:t>.  </a:t>
            </a:r>
          </a:p>
        </p:txBody>
      </p:sp>
      <p:pic>
        <p:nvPicPr>
          <p:cNvPr id="5" name="Obraz 4">
            <a:extLst>
              <a:ext uri="{FF2B5EF4-FFF2-40B4-BE49-F238E27FC236}">
                <a16:creationId xmlns:a16="http://schemas.microsoft.com/office/drawing/2014/main" id="{D024CF11-38BF-480D-B310-B2DD094BF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823" y="2598421"/>
            <a:ext cx="3810167" cy="2577466"/>
          </a:xfrm>
          <a:prstGeom prst="rect">
            <a:avLst/>
          </a:prstGeom>
        </p:spPr>
      </p:pic>
    </p:spTree>
    <p:extLst>
      <p:ext uri="{BB962C8B-B14F-4D97-AF65-F5344CB8AC3E}">
        <p14:creationId xmlns:p14="http://schemas.microsoft.com/office/powerpoint/2010/main" val="1412585748"/>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B1149D-88A6-46A8-8531-C6E6B6485182}"/>
              </a:ext>
            </a:extLst>
          </p:cNvPr>
          <p:cNvSpPr>
            <a:spLocks noGrp="1"/>
          </p:cNvSpPr>
          <p:nvPr>
            <p:ph type="title"/>
          </p:nvPr>
        </p:nvSpPr>
        <p:spPr>
          <a:xfrm>
            <a:off x="1593579" y="357095"/>
            <a:ext cx="6332220" cy="1450757"/>
          </a:xfrm>
        </p:spPr>
        <p:txBody>
          <a:bodyPr>
            <a:normAutofit fontScale="90000"/>
          </a:bodyPr>
          <a:lstStyle/>
          <a:p>
            <a:r>
              <a:rPr lang="pl-PL" b="1" dirty="0">
                <a:latin typeface="+mn-lt"/>
              </a:rPr>
              <a:t>Przesłanie dla potomnych</a:t>
            </a:r>
            <a:br>
              <a:rPr lang="pl-PL" b="1" dirty="0"/>
            </a:br>
            <a:endParaRPr lang="pl-PL" b="1" dirty="0"/>
          </a:p>
        </p:txBody>
      </p:sp>
      <p:sp>
        <p:nvSpPr>
          <p:cNvPr id="3" name="Symbol zastępczy zawartości 2">
            <a:extLst>
              <a:ext uri="{FF2B5EF4-FFF2-40B4-BE49-F238E27FC236}">
                <a16:creationId xmlns:a16="http://schemas.microsoft.com/office/drawing/2014/main" id="{0110016E-9B4B-43F0-A1D5-4F555A3E52E6}"/>
              </a:ext>
            </a:extLst>
          </p:cNvPr>
          <p:cNvSpPr>
            <a:spLocks noGrp="1"/>
          </p:cNvSpPr>
          <p:nvPr>
            <p:ph idx="1"/>
          </p:nvPr>
        </p:nvSpPr>
        <p:spPr>
          <a:xfrm>
            <a:off x="420099" y="1752600"/>
            <a:ext cx="10178322" cy="3593591"/>
          </a:xfrm>
        </p:spPr>
        <p:txBody>
          <a:bodyPr>
            <a:normAutofit fontScale="92500" lnSpcReduction="10000"/>
          </a:bodyPr>
          <a:lstStyle/>
          <a:p>
            <a:endParaRPr lang="pl-PL" sz="3200" b="1" dirty="0"/>
          </a:p>
          <a:p>
            <a:endParaRPr lang="pl-PL" sz="3200" b="1" dirty="0"/>
          </a:p>
          <a:p>
            <a:pPr marL="0" indent="0">
              <a:buNone/>
            </a:pPr>
            <a:r>
              <a:rPr lang="pl-PL" dirty="0"/>
              <a:t>W pożegnalnym grypsie Danuta </a:t>
            </a:r>
            <a:r>
              <a:rPr lang="pl-PL" dirty="0" err="1"/>
              <a:t>Siedzikówna</a:t>
            </a:r>
            <a:r>
              <a:rPr lang="pl-PL" dirty="0"/>
              <a:t> napisała: </a:t>
            </a:r>
          </a:p>
          <a:p>
            <a:pPr marL="0" indent="0">
              <a:buNone/>
            </a:pPr>
            <a:endParaRPr lang="pl-PL" b="1" dirty="0"/>
          </a:p>
          <a:p>
            <a:pPr marL="0" indent="0">
              <a:buNone/>
            </a:pPr>
            <a:r>
              <a:rPr lang="pl-PL" b="1" i="1" dirty="0"/>
              <a:t>„Jest mi smutno, że muszę umierać. </a:t>
            </a:r>
          </a:p>
          <a:p>
            <a:pPr marL="0" indent="0">
              <a:buNone/>
            </a:pPr>
            <a:r>
              <a:rPr lang="pl-PL" b="1" i="1" dirty="0"/>
              <a:t>Powiedzcie babci, że zachowałam się jak trzeba”</a:t>
            </a:r>
          </a:p>
          <a:p>
            <a:r>
              <a:rPr lang="pl-PL" dirty="0"/>
              <a:t>Przed śmiercią krzyknęła: </a:t>
            </a:r>
          </a:p>
          <a:p>
            <a:pPr marL="0" indent="0">
              <a:buNone/>
            </a:pPr>
            <a:r>
              <a:rPr lang="pl-PL" b="1" i="1" dirty="0"/>
              <a:t>„Niech żyje Polska! Niech żyje „Łupaszko”!”</a:t>
            </a:r>
          </a:p>
        </p:txBody>
      </p:sp>
      <p:pic>
        <p:nvPicPr>
          <p:cNvPr id="5" name="Obraz 4">
            <a:extLst>
              <a:ext uri="{FF2B5EF4-FFF2-40B4-BE49-F238E27FC236}">
                <a16:creationId xmlns:a16="http://schemas.microsoft.com/office/drawing/2014/main" id="{6C71B2AE-2756-42B1-90DA-240462B3527D}"/>
              </a:ext>
            </a:extLst>
          </p:cNvPr>
          <p:cNvPicPr>
            <a:picLocks noChangeAspect="1"/>
          </p:cNvPicPr>
          <p:nvPr/>
        </p:nvPicPr>
        <p:blipFill>
          <a:blip r:embed="rId2"/>
          <a:stretch>
            <a:fillRect/>
          </a:stretch>
        </p:blipFill>
        <p:spPr>
          <a:xfrm>
            <a:off x="6606540" y="2050130"/>
            <a:ext cx="5417819" cy="3725396"/>
          </a:xfrm>
          <a:prstGeom prst="rect">
            <a:avLst/>
          </a:prstGeom>
        </p:spPr>
      </p:pic>
    </p:spTree>
    <p:extLst>
      <p:ext uri="{BB962C8B-B14F-4D97-AF65-F5344CB8AC3E}">
        <p14:creationId xmlns:p14="http://schemas.microsoft.com/office/powerpoint/2010/main" val="1907472836"/>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12D51C-8C8F-4179-85FF-3EC40918801A}"/>
              </a:ext>
            </a:extLst>
          </p:cNvPr>
          <p:cNvSpPr>
            <a:spLocks noGrp="1"/>
          </p:cNvSpPr>
          <p:nvPr>
            <p:ph type="title"/>
          </p:nvPr>
        </p:nvSpPr>
        <p:spPr>
          <a:xfrm>
            <a:off x="1600200" y="73027"/>
            <a:ext cx="10058400" cy="1450757"/>
          </a:xfrm>
        </p:spPr>
        <p:txBody>
          <a:bodyPr/>
          <a:lstStyle/>
          <a:p>
            <a:r>
              <a:rPr lang="pl-PL" dirty="0"/>
              <a:t>	</a:t>
            </a:r>
            <a:r>
              <a:rPr lang="pl-PL" b="1" dirty="0">
                <a:latin typeface="+mn-lt"/>
              </a:rPr>
              <a:t>Żołnierze Wyklęci</a:t>
            </a:r>
          </a:p>
        </p:txBody>
      </p:sp>
      <p:sp>
        <p:nvSpPr>
          <p:cNvPr id="3" name="Symbol zastępczy zawartości 2">
            <a:extLst>
              <a:ext uri="{FF2B5EF4-FFF2-40B4-BE49-F238E27FC236}">
                <a16:creationId xmlns:a16="http://schemas.microsoft.com/office/drawing/2014/main" id="{0F2A833F-2B4C-474F-A6A3-C0AA0F7FF6EE}"/>
              </a:ext>
            </a:extLst>
          </p:cNvPr>
          <p:cNvSpPr>
            <a:spLocks noGrp="1"/>
          </p:cNvSpPr>
          <p:nvPr>
            <p:ph idx="1"/>
          </p:nvPr>
        </p:nvSpPr>
        <p:spPr>
          <a:xfrm>
            <a:off x="1181100" y="1906694"/>
            <a:ext cx="10058400" cy="4023360"/>
          </a:xfrm>
        </p:spPr>
        <p:txBody>
          <a:bodyPr/>
          <a:lstStyle/>
          <a:p>
            <a:pPr lvl="1">
              <a:buFont typeface="Arial" panose="020B0604020202020204" pitchFamily="34" charset="0"/>
              <a:buChar char="•"/>
            </a:pPr>
            <a:r>
              <a:rPr lang="pl-PL" dirty="0"/>
              <a:t>W walkach Podziemia z władzą komunistyczną zginęło około 9 tysięcy konspiratorów. Kolejnych kilka tysięcy zostało zamordowanych na podstawie wyroków komunistycznych sądów lub zmarło w więzieniach. Konspiracja niepodległościowa była najliczniejszą formą zorganizowanego oporu społeczeństwa polskiego wobec narzuconej władzy. Żołnierze Wyklęci, dzięki swojej działalności, przyczynili się do opóźnienia kolejnych etapów utrwalania komunizmu, pozostając dla nas wzorem postawy obywatelskiej. Dziś Żołnierze Wyklęci są chronieni prawem. Od 2011 roku 1 marca jest Narodowym Dniem Pamięci Żołnierzy Wyklętych, którzy po latach zapomnienia wrócili do szerokiej świadomości historycznej Polaków.</a:t>
            </a:r>
          </a:p>
        </p:txBody>
      </p:sp>
      <p:pic>
        <p:nvPicPr>
          <p:cNvPr id="5" name="Obraz 4">
            <a:extLst>
              <a:ext uri="{FF2B5EF4-FFF2-40B4-BE49-F238E27FC236}">
                <a16:creationId xmlns:a16="http://schemas.microsoft.com/office/drawing/2014/main" id="{CA69ABA1-A834-4F6C-8888-4F71B670D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905" y="3989276"/>
            <a:ext cx="5099954" cy="2868724"/>
          </a:xfrm>
          <a:prstGeom prst="rect">
            <a:avLst/>
          </a:prstGeom>
        </p:spPr>
      </p:pic>
    </p:spTree>
    <p:extLst>
      <p:ext uri="{BB962C8B-B14F-4D97-AF65-F5344CB8AC3E}">
        <p14:creationId xmlns:p14="http://schemas.microsoft.com/office/powerpoint/2010/main" val="23360461"/>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2AC9A9-FEE9-4419-8145-D9FEEF24B70F}"/>
              </a:ext>
            </a:extLst>
          </p:cNvPr>
          <p:cNvSpPr>
            <a:spLocks noGrp="1"/>
          </p:cNvSpPr>
          <p:nvPr>
            <p:ph type="title"/>
          </p:nvPr>
        </p:nvSpPr>
        <p:spPr>
          <a:xfrm>
            <a:off x="1220199" y="652363"/>
            <a:ext cx="10058400" cy="1450757"/>
          </a:xfrm>
        </p:spPr>
        <p:txBody>
          <a:bodyPr>
            <a:normAutofit/>
          </a:bodyPr>
          <a:lstStyle/>
          <a:p>
            <a:r>
              <a:rPr lang="pl-PL" b="1" dirty="0">
                <a:latin typeface="+mn-lt"/>
              </a:rPr>
              <a:t>Kim byli Żołnierze Wyklęci?</a:t>
            </a:r>
            <a:br>
              <a:rPr lang="pl-PL" b="1" dirty="0"/>
            </a:br>
            <a:endParaRPr lang="pl-PL" dirty="0"/>
          </a:p>
        </p:txBody>
      </p:sp>
      <p:sp>
        <p:nvSpPr>
          <p:cNvPr id="3" name="Symbol zastępczy zawartości 2">
            <a:extLst>
              <a:ext uri="{FF2B5EF4-FFF2-40B4-BE49-F238E27FC236}">
                <a16:creationId xmlns:a16="http://schemas.microsoft.com/office/drawing/2014/main" id="{434E2C0A-CECA-44E4-AA23-FF59B1DE2F53}"/>
              </a:ext>
            </a:extLst>
          </p:cNvPr>
          <p:cNvSpPr>
            <a:spLocks noGrp="1"/>
          </p:cNvSpPr>
          <p:nvPr>
            <p:ph idx="1"/>
          </p:nvPr>
        </p:nvSpPr>
        <p:spPr>
          <a:xfrm>
            <a:off x="100668" y="2064918"/>
            <a:ext cx="6484690" cy="3593591"/>
          </a:xfrm>
        </p:spPr>
        <p:txBody>
          <a:bodyPr>
            <a:normAutofit lnSpcReduction="10000"/>
          </a:bodyPr>
          <a:lstStyle/>
          <a:p>
            <a:pPr lvl="1">
              <a:buFont typeface="Arial" panose="020B0604020202020204" pitchFamily="34" charset="0"/>
              <a:buChar char="•"/>
            </a:pPr>
            <a:r>
              <a:rPr lang="pl-PL" b="1" dirty="0"/>
              <a:t>Żołnierze Wyklęci </a:t>
            </a:r>
            <a:r>
              <a:rPr lang="pl-PL" dirty="0"/>
              <a:t>byli żołnierzami polskiego powojennego podziemia niepodległościowego i antykomunistycznego, którzy stawiali opór sowietyzacji Polski i podporządkowaniu jej ZSRR.  Walcząc z siłami nowego agresora, musieli  zmierzyć się z ogromną, wymierzoną w nich propagandą Polski Ludowej, która nazywała ich </a:t>
            </a:r>
            <a:r>
              <a:rPr lang="pl-PL" b="1" dirty="0"/>
              <a:t>„bandami reakcyjnego podziemia”.</a:t>
            </a:r>
          </a:p>
          <a:p>
            <a:pPr lvl="1">
              <a:buFont typeface="Arial" panose="020B0604020202020204" pitchFamily="34" charset="0"/>
              <a:buChar char="•"/>
            </a:pPr>
            <a:endParaRPr lang="pl-PL" b="1" dirty="0"/>
          </a:p>
          <a:p>
            <a:pPr lvl="1">
              <a:buFont typeface="Arial" panose="020B0604020202020204" pitchFamily="34" charset="0"/>
              <a:buChar char="•"/>
            </a:pPr>
            <a:r>
              <a:rPr lang="pl-PL" sz="1800" b="1" dirty="0"/>
              <a:t>Żołnierze Wyklęci </a:t>
            </a:r>
            <a:r>
              <a:rPr lang="pl-PL" sz="1800" dirty="0"/>
              <a:t>rozpoczęli walkę o ojczyznę już we wrześniu 1939 roku w wojnie obronnej przeciw Niemcom i Sowietom. Wielu z nich przystąpiło do struktur konspiracyjnych w czasie okupacji niemieckiej. Wówczas składali przysięgę na wierność Rzeczypospolitej, a wartości „Bóg, Honor, Ojczyzna” niezłomnie bronili do końca. Widząc, że Polska nie została wyzwolona przez Armię Czerwoną i służby specjalne NKWD, kontynuowali walkę o wolność i niepodległość. </a:t>
            </a:r>
          </a:p>
          <a:p>
            <a:pPr lvl="1">
              <a:buFont typeface="Arial" panose="020B0604020202020204" pitchFamily="34" charset="0"/>
              <a:buChar char="•"/>
            </a:pPr>
            <a:endParaRPr lang="pl-PL" b="1" dirty="0"/>
          </a:p>
          <a:p>
            <a:endParaRPr lang="pl-PL" b="1" dirty="0"/>
          </a:p>
        </p:txBody>
      </p:sp>
      <p:pic>
        <p:nvPicPr>
          <p:cNvPr id="5" name="Obraz 4">
            <a:extLst>
              <a:ext uri="{FF2B5EF4-FFF2-40B4-BE49-F238E27FC236}">
                <a16:creationId xmlns:a16="http://schemas.microsoft.com/office/drawing/2014/main" id="{91C65141-24AD-4885-A198-ED507075E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248" y="2575266"/>
            <a:ext cx="5352176" cy="3083243"/>
          </a:xfrm>
          <a:prstGeom prst="rect">
            <a:avLst/>
          </a:prstGeom>
          <a:ln>
            <a:noFill/>
          </a:ln>
          <a:effectLst>
            <a:softEdge rad="112500"/>
          </a:effectLst>
        </p:spPr>
      </p:pic>
    </p:spTree>
    <p:extLst>
      <p:ext uri="{BB962C8B-B14F-4D97-AF65-F5344CB8AC3E}">
        <p14:creationId xmlns:p14="http://schemas.microsoft.com/office/powerpoint/2010/main" val="2885283382"/>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A35674-F723-4302-A35F-83C28B896398}"/>
              </a:ext>
            </a:extLst>
          </p:cNvPr>
          <p:cNvSpPr>
            <a:spLocks noGrp="1"/>
          </p:cNvSpPr>
          <p:nvPr>
            <p:ph type="title"/>
          </p:nvPr>
        </p:nvSpPr>
        <p:spPr/>
        <p:txBody>
          <a:bodyPr/>
          <a:lstStyle/>
          <a:p>
            <a:pPr algn="ctr"/>
            <a:r>
              <a:rPr lang="pl-PL" b="1" dirty="0">
                <a:latin typeface="+mn-lt"/>
              </a:rPr>
              <a:t>Dziękuję za uwagę!</a:t>
            </a:r>
          </a:p>
        </p:txBody>
      </p:sp>
      <p:sp>
        <p:nvSpPr>
          <p:cNvPr id="3" name="Symbol zastępczy zawartości 2">
            <a:extLst>
              <a:ext uri="{FF2B5EF4-FFF2-40B4-BE49-F238E27FC236}">
                <a16:creationId xmlns:a16="http://schemas.microsoft.com/office/drawing/2014/main" id="{3D6EFBB2-91A8-4DF2-ABED-6BD246F7EF83}"/>
              </a:ext>
            </a:extLst>
          </p:cNvPr>
          <p:cNvSpPr>
            <a:spLocks noGrp="1"/>
          </p:cNvSpPr>
          <p:nvPr>
            <p:ph idx="1"/>
          </p:nvPr>
        </p:nvSpPr>
        <p:spPr>
          <a:xfrm>
            <a:off x="1097280" y="1929554"/>
            <a:ext cx="10058400" cy="4023360"/>
          </a:xfrm>
        </p:spPr>
        <p:txBody>
          <a:bodyPr/>
          <a:lstStyle/>
          <a:p>
            <a:pPr algn="ctr"/>
            <a:r>
              <a:rPr lang="pl-PL" dirty="0"/>
              <a:t>Prezentacja wykonana przez Jakuba Machnikowskiego, kl. 2AL4</a:t>
            </a:r>
          </a:p>
          <a:p>
            <a:r>
              <a:rPr lang="pl-PL" dirty="0"/>
              <a:t>Źródła:</a:t>
            </a:r>
          </a:p>
          <a:p>
            <a:r>
              <a:rPr lang="pl-PL" dirty="0"/>
              <a:t>ipn.gov.pl</a:t>
            </a:r>
          </a:p>
          <a:p>
            <a:r>
              <a:rPr lang="pl-PL" dirty="0"/>
              <a:t>Zdjęcia – grafika Google</a:t>
            </a:r>
          </a:p>
          <a:p>
            <a:pPr algn="ctr"/>
            <a:endParaRPr lang="pl-PL" dirty="0"/>
          </a:p>
        </p:txBody>
      </p:sp>
    </p:spTree>
    <p:extLst>
      <p:ext uri="{BB962C8B-B14F-4D97-AF65-F5344CB8AC3E}">
        <p14:creationId xmlns:p14="http://schemas.microsoft.com/office/powerpoint/2010/main" val="3642619095"/>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C46A03-E8E1-4CC2-A99C-1098E8895606}"/>
              </a:ext>
            </a:extLst>
          </p:cNvPr>
          <p:cNvSpPr>
            <a:spLocks noGrp="1"/>
          </p:cNvSpPr>
          <p:nvPr>
            <p:ph type="title"/>
          </p:nvPr>
        </p:nvSpPr>
        <p:spPr>
          <a:xfrm>
            <a:off x="1312046" y="122004"/>
            <a:ext cx="7191874" cy="1492132"/>
          </a:xfrm>
        </p:spPr>
        <p:txBody>
          <a:bodyPr/>
          <a:lstStyle/>
          <a:p>
            <a:r>
              <a:rPr lang="pl-PL" b="1" dirty="0">
                <a:latin typeface="+mn-lt"/>
              </a:rPr>
              <a:t>Dlaczego nazywamy ich Żołnierzami Wyklętymi?</a:t>
            </a:r>
          </a:p>
        </p:txBody>
      </p:sp>
      <p:sp>
        <p:nvSpPr>
          <p:cNvPr id="3" name="Symbol zastępczy zawartości 2">
            <a:extLst>
              <a:ext uri="{FF2B5EF4-FFF2-40B4-BE49-F238E27FC236}">
                <a16:creationId xmlns:a16="http://schemas.microsoft.com/office/drawing/2014/main" id="{CDB5D51D-92F9-4161-801E-91FFB298CAFD}"/>
              </a:ext>
            </a:extLst>
          </p:cNvPr>
          <p:cNvSpPr>
            <a:spLocks noGrp="1"/>
          </p:cNvSpPr>
          <p:nvPr>
            <p:ph idx="1"/>
          </p:nvPr>
        </p:nvSpPr>
        <p:spPr>
          <a:xfrm>
            <a:off x="61382" y="2033233"/>
            <a:ext cx="9178993" cy="3866225"/>
          </a:xfrm>
        </p:spPr>
        <p:txBody>
          <a:bodyPr>
            <a:normAutofit/>
          </a:bodyPr>
          <a:lstStyle/>
          <a:p>
            <a:pPr lvl="1">
              <a:buFont typeface="Arial" panose="020B0604020202020204" pitchFamily="34" charset="0"/>
              <a:buChar char="•"/>
            </a:pPr>
            <a:r>
              <a:rPr lang="pl-PL" sz="2200" dirty="0"/>
              <a:t> Żołnierzy tych nazywamy </a:t>
            </a:r>
            <a:r>
              <a:rPr lang="pl-PL" sz="2200" b="1" dirty="0"/>
              <a:t>Wyklętymi</a:t>
            </a:r>
            <a:r>
              <a:rPr lang="pl-PL" sz="2200" dirty="0"/>
              <a:t> dlatego, iż Sowieci nie tylko mordowali ich fizycznie, ale zabijali pamięć o nich – wyklinali ze zbiorowej świadomości.</a:t>
            </a:r>
          </a:p>
          <a:p>
            <a:pPr lvl="1">
              <a:buFont typeface="Arial" panose="020B0604020202020204" pitchFamily="34" charset="0"/>
              <a:buChar char="•"/>
            </a:pPr>
            <a:r>
              <a:rPr lang="pl-PL" sz="2000" dirty="0"/>
              <a:t>Wobec wszelkiego oporu, komuniści stosowali wobec nich powszechny terror, represje, wieloletnie wyroki i kary śmierci. W walkach Podziemia z władzą byli ciemiężeni i maltretowani w ubeckiej katowni przy ulicy Rakowieckiej.</a:t>
            </a:r>
          </a:p>
          <a:p>
            <a:pPr marL="201168" lvl="1" indent="0">
              <a:buNone/>
            </a:pPr>
            <a:endParaRPr lang="pl-PL" sz="2200" dirty="0"/>
          </a:p>
          <a:p>
            <a:pPr lvl="1">
              <a:buFont typeface="Arial" panose="020B0604020202020204" pitchFamily="34" charset="0"/>
              <a:buChar char="•"/>
            </a:pPr>
            <a:r>
              <a:rPr lang="pl-PL" sz="2200" dirty="0"/>
              <a:t> Żołnierze ci, wbrew wszystkiemu do końca zachowali się niezłomnie. </a:t>
            </a:r>
          </a:p>
          <a:p>
            <a:endParaRPr lang="pl-PL" sz="2400" dirty="0"/>
          </a:p>
        </p:txBody>
      </p:sp>
      <p:pic>
        <p:nvPicPr>
          <p:cNvPr id="5" name="Obraz 4">
            <a:extLst>
              <a:ext uri="{FF2B5EF4-FFF2-40B4-BE49-F238E27FC236}">
                <a16:creationId xmlns:a16="http://schemas.microsoft.com/office/drawing/2014/main" id="{E3EEC5AC-E01D-4918-BA24-7528C1C17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159" y="3429000"/>
            <a:ext cx="3879459" cy="2909593"/>
          </a:xfrm>
          <a:prstGeom prst="rect">
            <a:avLst/>
          </a:prstGeom>
          <a:ln>
            <a:noFill/>
          </a:ln>
          <a:effectLst>
            <a:softEdge rad="112500"/>
          </a:effectLst>
        </p:spPr>
      </p:pic>
      <p:sp>
        <p:nvSpPr>
          <p:cNvPr id="8" name="pole tekstowe 7">
            <a:extLst>
              <a:ext uri="{FF2B5EF4-FFF2-40B4-BE49-F238E27FC236}">
                <a16:creationId xmlns:a16="http://schemas.microsoft.com/office/drawing/2014/main" id="{4FF479BD-60FC-43CE-88AA-B61C20BC124F}"/>
              </a:ext>
            </a:extLst>
          </p:cNvPr>
          <p:cNvSpPr txBox="1"/>
          <p:nvPr/>
        </p:nvSpPr>
        <p:spPr>
          <a:xfrm>
            <a:off x="1312046" y="4841227"/>
            <a:ext cx="6602136" cy="1477328"/>
          </a:xfrm>
          <a:prstGeom prst="rect">
            <a:avLst/>
          </a:prstGeom>
          <a:noFill/>
        </p:spPr>
        <p:txBody>
          <a:bodyPr wrap="square">
            <a:spAutoFit/>
          </a:bodyPr>
          <a:lstStyle/>
          <a:p>
            <a:r>
              <a:rPr lang="pl-PL" b="1" i="1" dirty="0"/>
              <a:t>„Ponieważ żyli prawem wilka,</a:t>
            </a:r>
            <a:br>
              <a:rPr lang="pl-PL" b="1" i="1" dirty="0"/>
            </a:br>
            <a:r>
              <a:rPr lang="pl-PL" b="1" i="1" dirty="0"/>
              <a:t>historia o nich głucho milczy.</a:t>
            </a:r>
            <a:br>
              <a:rPr lang="pl-PL" b="1" i="1" dirty="0"/>
            </a:br>
            <a:r>
              <a:rPr lang="pl-PL" b="1" i="1" dirty="0"/>
              <a:t>Pozostał po nich w kopnym śniegu</a:t>
            </a:r>
            <a:br>
              <a:rPr lang="pl-PL" b="1" i="1" dirty="0"/>
            </a:br>
            <a:r>
              <a:rPr lang="pl-PL" b="1" i="1" dirty="0"/>
              <a:t>żółtawy mocz i ten ślad wilczy. […]</a:t>
            </a:r>
            <a:r>
              <a:rPr lang="pl-PL" b="1" dirty="0"/>
              <a:t>”</a:t>
            </a:r>
          </a:p>
          <a:p>
            <a:r>
              <a:rPr lang="pl-PL" i="1" dirty="0">
                <a:effectLst/>
              </a:rPr>
              <a:t>Wilki</a:t>
            </a:r>
            <a:r>
              <a:rPr lang="pl-PL" dirty="0">
                <a:effectLst/>
              </a:rPr>
              <a:t>, Zbigniew Herbert</a:t>
            </a:r>
          </a:p>
        </p:txBody>
      </p:sp>
    </p:spTree>
    <p:extLst>
      <p:ext uri="{BB962C8B-B14F-4D97-AF65-F5344CB8AC3E}">
        <p14:creationId xmlns:p14="http://schemas.microsoft.com/office/powerpoint/2010/main" val="1568182197"/>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2D6777-A202-4718-9000-EF134895AFC1}"/>
              </a:ext>
            </a:extLst>
          </p:cNvPr>
          <p:cNvSpPr>
            <a:spLocks noGrp="1"/>
          </p:cNvSpPr>
          <p:nvPr>
            <p:ph type="title"/>
          </p:nvPr>
        </p:nvSpPr>
        <p:spPr>
          <a:xfrm>
            <a:off x="260059" y="385894"/>
            <a:ext cx="11847085" cy="1328605"/>
          </a:xfrm>
        </p:spPr>
        <p:txBody>
          <a:bodyPr>
            <a:normAutofit fontScale="90000"/>
          </a:bodyPr>
          <a:lstStyle/>
          <a:p>
            <a:r>
              <a:rPr lang="pl-PL" b="1" dirty="0">
                <a:latin typeface="+mn-lt"/>
              </a:rPr>
              <a:t>Najbardziej znani Żołnierze Niezłomni - Żołnierze Wyklęci</a:t>
            </a:r>
          </a:p>
        </p:txBody>
      </p:sp>
      <p:pic>
        <p:nvPicPr>
          <p:cNvPr id="5" name="Obraz 4">
            <a:extLst>
              <a:ext uri="{FF2B5EF4-FFF2-40B4-BE49-F238E27FC236}">
                <a16:creationId xmlns:a16="http://schemas.microsoft.com/office/drawing/2014/main" id="{4E08403A-55A3-432E-8701-B32622759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775" y="4806044"/>
            <a:ext cx="3646121" cy="2051956"/>
          </a:xfrm>
          <a:prstGeom prst="rect">
            <a:avLst/>
          </a:prstGeom>
        </p:spPr>
      </p:pic>
      <p:sp>
        <p:nvSpPr>
          <p:cNvPr id="8" name="pole tekstowe 7">
            <a:extLst>
              <a:ext uri="{FF2B5EF4-FFF2-40B4-BE49-F238E27FC236}">
                <a16:creationId xmlns:a16="http://schemas.microsoft.com/office/drawing/2014/main" id="{80E83865-5994-4326-92CD-F837B55087B6}"/>
              </a:ext>
            </a:extLst>
          </p:cNvPr>
          <p:cNvSpPr txBox="1"/>
          <p:nvPr/>
        </p:nvSpPr>
        <p:spPr>
          <a:xfrm>
            <a:off x="-1" y="1714499"/>
            <a:ext cx="4513277" cy="4247317"/>
          </a:xfrm>
          <a:prstGeom prst="rect">
            <a:avLst/>
          </a:prstGeom>
          <a:noFill/>
        </p:spPr>
        <p:txBody>
          <a:bodyPr wrap="square">
            <a:spAutoFit/>
          </a:bodyPr>
          <a:lstStyle/>
          <a:p>
            <a:r>
              <a:rPr lang="pl-PL" b="1" dirty="0"/>
              <a:t>Andrzej Kiszka ps. „Dąb” </a:t>
            </a:r>
            <a:r>
              <a:rPr lang="pl-PL" dirty="0"/>
              <a:t>(1921–2017)</a:t>
            </a:r>
          </a:p>
          <a:p>
            <a:r>
              <a:rPr lang="pl-PL" b="1" dirty="0"/>
              <a:t>Zdzisław Broński „Uskok” </a:t>
            </a:r>
            <a:r>
              <a:rPr lang="pl-PL" dirty="0"/>
              <a:t>(1912–1949)</a:t>
            </a:r>
          </a:p>
          <a:p>
            <a:r>
              <a:rPr lang="pl-PL" b="1" dirty="0"/>
              <a:t>Władysław Łukasiuk „Młot” </a:t>
            </a:r>
            <a:r>
              <a:rPr lang="pl-PL" dirty="0"/>
              <a:t>(1906–1949)</a:t>
            </a:r>
          </a:p>
          <a:p>
            <a:r>
              <a:rPr lang="pl-PL" b="1" dirty="0"/>
              <a:t>Stanisław </a:t>
            </a:r>
            <a:r>
              <a:rPr lang="pl-PL" b="1" dirty="0" err="1"/>
              <a:t>Sojczyński</a:t>
            </a:r>
            <a:r>
              <a:rPr lang="pl-PL" b="1" dirty="0"/>
              <a:t> „Warszyc” </a:t>
            </a:r>
            <a:r>
              <a:rPr lang="pl-PL" dirty="0"/>
              <a:t>(1910–1947) </a:t>
            </a:r>
          </a:p>
          <a:p>
            <a:r>
              <a:rPr lang="pl-PL" b="1" dirty="0"/>
              <a:t>Edward Taraszkiewicz „Żelazny” </a:t>
            </a:r>
            <a:r>
              <a:rPr lang="pl-PL" dirty="0"/>
              <a:t>(1921–1951)</a:t>
            </a:r>
          </a:p>
          <a:p>
            <a:r>
              <a:rPr lang="pl-PL" b="1" dirty="0"/>
              <a:t>Zygmunt Olechnowicz „</a:t>
            </a:r>
            <a:r>
              <a:rPr lang="pl-PL" b="1" dirty="0" err="1"/>
              <a:t>Zygma</a:t>
            </a:r>
            <a:r>
              <a:rPr lang="pl-PL" b="1" dirty="0"/>
              <a:t>” </a:t>
            </a:r>
            <a:r>
              <a:rPr lang="pl-PL" dirty="0"/>
              <a:t>(1926–początek lat 90. XX w.)</a:t>
            </a:r>
          </a:p>
          <a:p>
            <a:r>
              <a:rPr lang="pl-PL" b="1" dirty="0"/>
              <a:t>Kazimierz Żebrowski „Bąk” </a:t>
            </a:r>
            <a:r>
              <a:rPr lang="pl-PL" dirty="0"/>
              <a:t>(1901–1949)</a:t>
            </a:r>
          </a:p>
          <a:p>
            <a:r>
              <a:rPr lang="pl-PL" b="1" dirty="0"/>
              <a:t>Jerzy Żebrowski „Konar” </a:t>
            </a:r>
            <a:r>
              <a:rPr lang="pl-PL" dirty="0"/>
              <a:t>(1932–1949)</a:t>
            </a:r>
          </a:p>
          <a:p>
            <a:r>
              <a:rPr lang="pl-PL" b="1" dirty="0"/>
              <a:t>Czesław Zajączkowski „</a:t>
            </a:r>
            <a:r>
              <a:rPr lang="pl-PL" b="1" dirty="0" err="1"/>
              <a:t>Ragner</a:t>
            </a:r>
            <a:r>
              <a:rPr lang="pl-PL" b="1" dirty="0"/>
              <a:t>” </a:t>
            </a:r>
            <a:r>
              <a:rPr lang="pl-PL" dirty="0"/>
              <a:t>(1917–1944)</a:t>
            </a:r>
          </a:p>
          <a:p>
            <a:r>
              <a:rPr lang="pl-PL" b="1" dirty="0"/>
              <a:t>Ruta Czaplińska ps. „Ewa” </a:t>
            </a:r>
            <a:r>
              <a:rPr lang="pl-PL" dirty="0"/>
              <a:t>(1918–2008)</a:t>
            </a:r>
          </a:p>
          <a:p>
            <a:r>
              <a:rPr lang="pl-PL" b="1" dirty="0"/>
              <a:t>Antoni Olechnowicz „</a:t>
            </a:r>
            <a:r>
              <a:rPr lang="pl-PL" b="1" dirty="0" err="1"/>
              <a:t>Pohorecki</a:t>
            </a:r>
            <a:r>
              <a:rPr lang="pl-PL" b="1" dirty="0"/>
              <a:t>” </a:t>
            </a:r>
            <a:r>
              <a:rPr lang="pl-PL" dirty="0"/>
              <a:t>(1905–1951)</a:t>
            </a:r>
          </a:p>
          <a:p>
            <a:endParaRPr lang="pl-PL" dirty="0"/>
          </a:p>
          <a:p>
            <a:endParaRPr lang="pl-PL" dirty="0"/>
          </a:p>
          <a:p>
            <a:endParaRPr lang="pl-PL" dirty="0"/>
          </a:p>
        </p:txBody>
      </p:sp>
      <p:sp>
        <p:nvSpPr>
          <p:cNvPr id="10" name="pole tekstowe 9">
            <a:extLst>
              <a:ext uri="{FF2B5EF4-FFF2-40B4-BE49-F238E27FC236}">
                <a16:creationId xmlns:a16="http://schemas.microsoft.com/office/drawing/2014/main" id="{C19E3605-1E6C-449D-AB0C-D9D8D8A89176}"/>
              </a:ext>
            </a:extLst>
          </p:cNvPr>
          <p:cNvSpPr txBox="1"/>
          <p:nvPr/>
        </p:nvSpPr>
        <p:spPr>
          <a:xfrm>
            <a:off x="7255511" y="1714499"/>
            <a:ext cx="4851633" cy="3416320"/>
          </a:xfrm>
          <a:prstGeom prst="rect">
            <a:avLst/>
          </a:prstGeom>
          <a:noFill/>
        </p:spPr>
        <p:txBody>
          <a:bodyPr wrap="square">
            <a:spAutoFit/>
          </a:bodyPr>
          <a:lstStyle/>
          <a:p>
            <a:r>
              <a:rPr lang="pl-PL" b="1" dirty="0"/>
              <a:t>Zdzisław </a:t>
            </a:r>
            <a:r>
              <a:rPr lang="pl-PL" b="1" dirty="0" err="1"/>
              <a:t>Badocha</a:t>
            </a:r>
            <a:r>
              <a:rPr lang="pl-PL" b="1" dirty="0"/>
              <a:t> „Żelazny” </a:t>
            </a:r>
            <a:r>
              <a:rPr lang="pl-PL" dirty="0"/>
              <a:t>(1925 – 1946)</a:t>
            </a:r>
          </a:p>
          <a:p>
            <a:r>
              <a:rPr lang="pl-PL" b="1" dirty="0"/>
              <a:t>Danuta </a:t>
            </a:r>
            <a:r>
              <a:rPr lang="pl-PL" b="1" dirty="0" err="1"/>
              <a:t>Siedzikówna</a:t>
            </a:r>
            <a:r>
              <a:rPr lang="pl-PL" b="1" dirty="0"/>
              <a:t> „Inka”</a:t>
            </a:r>
            <a:r>
              <a:rPr lang="pl-PL" dirty="0"/>
              <a:t> (1928–1946)</a:t>
            </a:r>
          </a:p>
          <a:p>
            <a:r>
              <a:rPr lang="pl-PL" b="1" dirty="0"/>
              <a:t>Hieronim </a:t>
            </a:r>
            <a:r>
              <a:rPr lang="pl-PL" b="1" dirty="0" err="1"/>
              <a:t>Dekutowski</a:t>
            </a:r>
            <a:r>
              <a:rPr lang="pl-PL" b="1" dirty="0"/>
              <a:t> „Zapora”</a:t>
            </a:r>
            <a:r>
              <a:rPr lang="pl-PL" dirty="0"/>
              <a:t> (1918–1949)</a:t>
            </a:r>
          </a:p>
          <a:p>
            <a:r>
              <a:rPr lang="pl-PL" b="1" dirty="0"/>
              <a:t>Mieczysław </a:t>
            </a:r>
            <a:r>
              <a:rPr lang="pl-PL" b="1" dirty="0" err="1"/>
              <a:t>Dziemieszkiewicz</a:t>
            </a:r>
            <a:r>
              <a:rPr lang="pl-PL" b="1" dirty="0"/>
              <a:t> „Rój” </a:t>
            </a:r>
            <a:r>
              <a:rPr lang="pl-PL" dirty="0"/>
              <a:t>(1925–1951)</a:t>
            </a:r>
          </a:p>
          <a:p>
            <a:r>
              <a:rPr lang="pl-PL" b="1" dirty="0"/>
              <a:t>Kazimierz Kamieński „Huzar” </a:t>
            </a:r>
            <a:r>
              <a:rPr lang="pl-PL" dirty="0"/>
              <a:t>(1919–1953)</a:t>
            </a:r>
          </a:p>
          <a:p>
            <a:r>
              <a:rPr lang="pl-PL" b="1" dirty="0"/>
              <a:t>Marian </a:t>
            </a:r>
            <a:r>
              <a:rPr lang="pl-PL" b="1" dirty="0" err="1"/>
              <a:t>Bernaciak</a:t>
            </a:r>
            <a:r>
              <a:rPr lang="pl-PL" b="1" dirty="0"/>
              <a:t> „Orlik” </a:t>
            </a:r>
            <a:r>
              <a:rPr lang="pl-PL" dirty="0"/>
              <a:t>(1917–1946)</a:t>
            </a:r>
          </a:p>
          <a:p>
            <a:r>
              <a:rPr lang="pl-PL" b="1" dirty="0"/>
              <a:t>Witold Pilecki „Witold” </a:t>
            </a:r>
            <a:r>
              <a:rPr lang="pl-PL" dirty="0"/>
              <a:t>(1901 – 1948)</a:t>
            </a:r>
            <a:endParaRPr lang="pl-PL" b="1" dirty="0"/>
          </a:p>
          <a:p>
            <a:r>
              <a:rPr lang="pl-PL" b="1" dirty="0"/>
              <a:t>Anatol </a:t>
            </a:r>
            <a:r>
              <a:rPr lang="pl-PL" b="1" dirty="0" err="1"/>
              <a:t>Radziwonik</a:t>
            </a:r>
            <a:r>
              <a:rPr lang="pl-PL" b="1" dirty="0"/>
              <a:t> „Olech”</a:t>
            </a:r>
            <a:r>
              <a:rPr lang="pl-PL" dirty="0"/>
              <a:t> (1916–1949)</a:t>
            </a:r>
          </a:p>
          <a:p>
            <a:r>
              <a:rPr lang="pl-PL" b="1" dirty="0"/>
              <a:t>Zygmunt </a:t>
            </a:r>
            <a:r>
              <a:rPr lang="pl-PL" b="1" dirty="0" err="1"/>
              <a:t>Szendzielarz</a:t>
            </a:r>
            <a:r>
              <a:rPr lang="pl-PL" b="1" dirty="0"/>
              <a:t> „Łupaszka” </a:t>
            </a:r>
            <a:r>
              <a:rPr lang="pl-PL" dirty="0"/>
              <a:t>(1910–1951)</a:t>
            </a:r>
          </a:p>
          <a:p>
            <a:r>
              <a:rPr lang="pl-PL" b="1" dirty="0"/>
              <a:t>Józef Franczak „Laluś” </a:t>
            </a:r>
            <a:r>
              <a:rPr lang="pl-PL" dirty="0"/>
              <a:t>(1918–1963)</a:t>
            </a:r>
          </a:p>
          <a:p>
            <a:r>
              <a:rPr lang="pl-PL" dirty="0"/>
              <a:t>ostatni żołnierz podziemia antykomunistycznego</a:t>
            </a:r>
          </a:p>
          <a:p>
            <a:endParaRPr lang="pl-PL" dirty="0"/>
          </a:p>
        </p:txBody>
      </p:sp>
    </p:spTree>
    <p:extLst>
      <p:ext uri="{BB962C8B-B14F-4D97-AF65-F5344CB8AC3E}">
        <p14:creationId xmlns:p14="http://schemas.microsoft.com/office/powerpoint/2010/main" val="1819292138"/>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2607D1-A61B-4BD3-9794-CF8838C4B549}"/>
              </a:ext>
            </a:extLst>
          </p:cNvPr>
          <p:cNvSpPr>
            <a:spLocks noGrp="1"/>
          </p:cNvSpPr>
          <p:nvPr>
            <p:ph type="title"/>
          </p:nvPr>
        </p:nvSpPr>
        <p:spPr>
          <a:xfrm>
            <a:off x="2614991" y="138648"/>
            <a:ext cx="8269550" cy="1492132"/>
          </a:xfrm>
        </p:spPr>
        <p:txBody>
          <a:bodyPr>
            <a:normAutofit/>
          </a:bodyPr>
          <a:lstStyle/>
          <a:p>
            <a:pPr algn="ctr"/>
            <a:r>
              <a:rPr lang="pl-PL" b="1" dirty="0">
                <a:latin typeface="+mn-lt"/>
              </a:rPr>
              <a:t>Cel działalności Żołnierzy Wyklętych</a:t>
            </a:r>
          </a:p>
        </p:txBody>
      </p:sp>
      <p:sp>
        <p:nvSpPr>
          <p:cNvPr id="3" name="Symbol zastępczy zawartości 2">
            <a:extLst>
              <a:ext uri="{FF2B5EF4-FFF2-40B4-BE49-F238E27FC236}">
                <a16:creationId xmlns:a16="http://schemas.microsoft.com/office/drawing/2014/main" id="{5D74331B-E139-4D82-8133-2B652C455B87}"/>
              </a:ext>
            </a:extLst>
          </p:cNvPr>
          <p:cNvSpPr>
            <a:spLocks noGrp="1"/>
          </p:cNvSpPr>
          <p:nvPr>
            <p:ph idx="1"/>
          </p:nvPr>
        </p:nvSpPr>
        <p:spPr>
          <a:xfrm>
            <a:off x="106680" y="2089287"/>
            <a:ext cx="11597640" cy="3259953"/>
          </a:xfrm>
        </p:spPr>
        <p:txBody>
          <a:bodyPr>
            <a:normAutofit/>
          </a:bodyPr>
          <a:lstStyle/>
          <a:p>
            <a:pPr lvl="1">
              <a:buFont typeface="Arial" panose="020B0604020202020204" pitchFamily="34" charset="0"/>
              <a:buChar char="•"/>
            </a:pPr>
            <a:r>
              <a:rPr lang="pl-PL" dirty="0"/>
              <a:t>Żołnierze Wyklęci przede wszystkim chronili polską ludność przed sowieckim terrorem – grabieżami, mordami i gwałtami. Walczyli o wolność. Nie dali się złamać okupantowi. Walczyli w lasach, na gruzach Warszawy.  Mówili, że umierają za wolną Polskę i za wiarę w Boga. </a:t>
            </a:r>
          </a:p>
          <a:p>
            <a:pPr lvl="1">
              <a:buFont typeface="Arial" panose="020B0604020202020204" pitchFamily="34" charset="0"/>
              <a:buChar char="•"/>
            </a:pPr>
            <a:r>
              <a:rPr lang="pl-PL" dirty="0"/>
              <a:t>Słowa kapitana Władysława Łukasiuka najlepiej obrazują cel działalności Żołnierzy Wyklętych: </a:t>
            </a:r>
          </a:p>
          <a:p>
            <a:pPr marL="201168" lvl="1" indent="0">
              <a:buNone/>
            </a:pPr>
            <a:r>
              <a:rPr lang="pl-PL" b="1" i="1" dirty="0"/>
              <a:t>	„My chcemy Polski suwerennej, Polski chrześcijańskiej, Polski – polskiej! Tak jak walczyliśmy w lasach 	Wileńszczyzny czy na gruzach kochanej stolicy – Warszawy – z Niemcami, by świętej Ojczyźnie zerwać pęta 	niewoli, tak dziś do ostatniego legniemy, by wyrzucić precz z naszej Ojczyzny Sowietów. Święcie będziemy stać na 	straży wolności i suwerenności Polski i nie wyjedziemy dotąd z lasu, dopóki choć jeden Sowiet będzie deptał 	Polską Ziemię.”</a:t>
            </a:r>
          </a:p>
          <a:p>
            <a:pPr lvl="1">
              <a:buFont typeface="Arial" panose="020B0604020202020204" pitchFamily="34" charset="0"/>
              <a:buChar char="•"/>
            </a:pPr>
            <a:r>
              <a:rPr lang="pl-PL" dirty="0"/>
              <a:t>Żołnierze Wyklęci pragnęli pokonać sowieckiego okupanta w imię wolności i niepodległości Polski. Większość akcji oddziałów Podziemia Antykomunistycznego było wymierzonych w oddziały zbrojne UB, KBW czy MO. </a:t>
            </a:r>
          </a:p>
        </p:txBody>
      </p:sp>
      <p:pic>
        <p:nvPicPr>
          <p:cNvPr id="5" name="Obraz 4">
            <a:extLst>
              <a:ext uri="{FF2B5EF4-FFF2-40B4-BE49-F238E27FC236}">
                <a16:creationId xmlns:a16="http://schemas.microsoft.com/office/drawing/2014/main" id="{7647884A-D336-4A6A-8248-70466A64D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491" y="179957"/>
            <a:ext cx="2145251" cy="1409515"/>
          </a:xfrm>
          <a:prstGeom prst="rect">
            <a:avLst/>
          </a:prstGeom>
        </p:spPr>
      </p:pic>
    </p:spTree>
    <p:extLst>
      <p:ext uri="{BB962C8B-B14F-4D97-AF65-F5344CB8AC3E}">
        <p14:creationId xmlns:p14="http://schemas.microsoft.com/office/powerpoint/2010/main" val="3653671485"/>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29FC7-C5B1-41E2-9A6A-0078FFF138B1}"/>
              </a:ext>
            </a:extLst>
          </p:cNvPr>
          <p:cNvSpPr>
            <a:spLocks noGrp="1"/>
          </p:cNvSpPr>
          <p:nvPr>
            <p:ph type="title"/>
          </p:nvPr>
        </p:nvSpPr>
        <p:spPr>
          <a:xfrm>
            <a:off x="1211580" y="769620"/>
            <a:ext cx="10058400" cy="807720"/>
          </a:xfrm>
        </p:spPr>
        <p:txBody>
          <a:bodyPr>
            <a:normAutofit/>
          </a:bodyPr>
          <a:lstStyle/>
          <a:p>
            <a:r>
              <a:rPr lang="pl-PL" b="1" dirty="0">
                <a:latin typeface="+mn-lt"/>
              </a:rPr>
              <a:t>Gdzie walczyli Żołnierze Wyklęci?</a:t>
            </a:r>
          </a:p>
        </p:txBody>
      </p:sp>
      <p:sp>
        <p:nvSpPr>
          <p:cNvPr id="3" name="Symbol zastępczy zawartości 2">
            <a:extLst>
              <a:ext uri="{FF2B5EF4-FFF2-40B4-BE49-F238E27FC236}">
                <a16:creationId xmlns:a16="http://schemas.microsoft.com/office/drawing/2014/main" id="{C70C2CBC-FBB6-4EFE-81FB-505AF34515B0}"/>
              </a:ext>
            </a:extLst>
          </p:cNvPr>
          <p:cNvSpPr>
            <a:spLocks noGrp="1"/>
          </p:cNvSpPr>
          <p:nvPr>
            <p:ph sz="half" idx="1"/>
          </p:nvPr>
        </p:nvSpPr>
        <p:spPr>
          <a:xfrm>
            <a:off x="1120681" y="1898765"/>
            <a:ext cx="5610687" cy="4189615"/>
          </a:xfrm>
        </p:spPr>
        <p:txBody>
          <a:bodyPr>
            <a:normAutofit/>
          </a:bodyPr>
          <a:lstStyle/>
          <a:p>
            <a:pPr lvl="1">
              <a:buFont typeface="Arial" panose="020B0604020202020204" pitchFamily="34" charset="0"/>
              <a:buChar char="•"/>
            </a:pPr>
            <a:r>
              <a:rPr lang="pl-PL" dirty="0"/>
              <a:t>Zaraz po wojnie w 1945 roku najliczniejsze Podziemie było zlokalizowane na terenie wschodniej Polski. Na obszarze tym rządzonym przez komunistów podporządkowanych Związkowi Radzieckiemu znajdowały się liczne struktury AK. Część żołnierzy Podziemia zdecydowała się stawiać opór komunistom. Najliczniejsze oddziały Żołnierzy Wyklętych były w województwach: </a:t>
            </a:r>
            <a:r>
              <a:rPr lang="pl-PL" b="1" dirty="0"/>
              <a:t>rzeszowskim (3926), lubelskim (2468) i białostockim (2306)</a:t>
            </a:r>
            <a:r>
              <a:rPr lang="pl-PL" dirty="0"/>
              <a:t>. </a:t>
            </a:r>
          </a:p>
          <a:p>
            <a:pPr>
              <a:buFont typeface="Arial" panose="020B0604020202020204" pitchFamily="34" charset="0"/>
              <a:buChar char="•"/>
            </a:pPr>
            <a:endParaRPr lang="pl-PL" dirty="0"/>
          </a:p>
          <a:p>
            <a:pPr lvl="1">
              <a:buFont typeface="Arial" panose="020B0604020202020204" pitchFamily="34" charset="0"/>
              <a:buChar char="•"/>
            </a:pPr>
            <a:r>
              <a:rPr lang="pl-PL" dirty="0"/>
              <a:t>W tym samym czasie na zachód od Wisły wciąż walczono z okupantem niemieckim.</a:t>
            </a:r>
          </a:p>
        </p:txBody>
      </p:sp>
      <p:pic>
        <p:nvPicPr>
          <p:cNvPr id="7" name="Symbol zastępczy zawartości 6">
            <a:extLst>
              <a:ext uri="{FF2B5EF4-FFF2-40B4-BE49-F238E27FC236}">
                <a16:creationId xmlns:a16="http://schemas.microsoft.com/office/drawing/2014/main" id="{D43A97BC-96DB-41F6-81B6-82D3ED958F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3362" y="1899603"/>
            <a:ext cx="3747957" cy="402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1406530"/>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3B9900-1861-48C6-86C5-1030AFA40940}"/>
              </a:ext>
            </a:extLst>
          </p:cNvPr>
          <p:cNvSpPr>
            <a:spLocks noGrp="1"/>
          </p:cNvSpPr>
          <p:nvPr>
            <p:ph type="title"/>
          </p:nvPr>
        </p:nvSpPr>
        <p:spPr>
          <a:xfrm>
            <a:off x="1251678" y="189501"/>
            <a:ext cx="10102122" cy="1492132"/>
          </a:xfrm>
        </p:spPr>
        <p:txBody>
          <a:bodyPr>
            <a:normAutofit/>
          </a:bodyPr>
          <a:lstStyle/>
          <a:p>
            <a:r>
              <a:rPr lang="pl-PL" b="1" dirty="0">
                <a:latin typeface="+mn-lt"/>
              </a:rPr>
              <a:t>Witold Pilecki ps. „Witold”, „Druh”</a:t>
            </a:r>
          </a:p>
        </p:txBody>
      </p:sp>
      <p:sp>
        <p:nvSpPr>
          <p:cNvPr id="3" name="Symbol zastępczy zawartości 2">
            <a:extLst>
              <a:ext uri="{FF2B5EF4-FFF2-40B4-BE49-F238E27FC236}">
                <a16:creationId xmlns:a16="http://schemas.microsoft.com/office/drawing/2014/main" id="{F3549842-DE12-4764-A6E7-B4192117F520}"/>
              </a:ext>
            </a:extLst>
          </p:cNvPr>
          <p:cNvSpPr>
            <a:spLocks noGrp="1"/>
          </p:cNvSpPr>
          <p:nvPr>
            <p:ph sz="half" idx="1"/>
          </p:nvPr>
        </p:nvSpPr>
        <p:spPr>
          <a:xfrm>
            <a:off x="1158240" y="2028614"/>
            <a:ext cx="4937760" cy="4023359"/>
          </a:xfrm>
        </p:spPr>
        <p:txBody>
          <a:bodyPr>
            <a:normAutofit/>
          </a:bodyPr>
          <a:lstStyle/>
          <a:p>
            <a:r>
              <a:rPr lang="pl-PL" b="1" dirty="0"/>
              <a:t>Witold Pilecki </a:t>
            </a:r>
            <a:r>
              <a:rPr lang="pl-PL" dirty="0"/>
              <a:t>był jednym z najdzielniejszych Żołnierzy Wyklętych. Pochodził z rodziny szlacheckiej herbu Leliwa. Urodził się </a:t>
            </a:r>
            <a:r>
              <a:rPr lang="pl-PL" b="1" dirty="0"/>
              <a:t>13 maja 1901 roku </a:t>
            </a:r>
            <a:r>
              <a:rPr lang="pl-PL" dirty="0"/>
              <a:t>w </a:t>
            </a:r>
            <a:r>
              <a:rPr lang="pl-PL" dirty="0" err="1"/>
              <a:t>Ołońcu</a:t>
            </a:r>
            <a:r>
              <a:rPr lang="pl-PL" dirty="0"/>
              <a:t> w Rosji. Jego dziadek Józef Pilecki został zesłany na Syberię za udział w powstaniu styczniowym, a ojciec był leśniczym. W 1910 roku wraz z matką i rodzeństwem zamieszkał w Wilnie. Jako młody chłopak działał w Związku Harcerstwa Polskiego. </a:t>
            </a:r>
          </a:p>
        </p:txBody>
      </p:sp>
      <p:pic>
        <p:nvPicPr>
          <p:cNvPr id="5" name="Obraz 4">
            <a:extLst>
              <a:ext uri="{FF2B5EF4-FFF2-40B4-BE49-F238E27FC236}">
                <a16:creationId xmlns:a16="http://schemas.microsoft.com/office/drawing/2014/main" id="{541CA999-951F-4E28-8DAE-5BF73F12A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078" y="2028614"/>
            <a:ext cx="4826434" cy="3619500"/>
          </a:xfrm>
          <a:prstGeom prst="rect">
            <a:avLst/>
          </a:prstGeom>
          <a:ln>
            <a:noFill/>
          </a:ln>
          <a:effectLst>
            <a:softEdge rad="112500"/>
          </a:effectLst>
        </p:spPr>
      </p:pic>
    </p:spTree>
    <p:extLst>
      <p:ext uri="{BB962C8B-B14F-4D97-AF65-F5344CB8AC3E}">
        <p14:creationId xmlns:p14="http://schemas.microsoft.com/office/powerpoint/2010/main" val="1256638559"/>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37F721-CF23-4602-9BD0-1E355D50AA6B}"/>
              </a:ext>
            </a:extLst>
          </p:cNvPr>
          <p:cNvSpPr>
            <a:spLocks noGrp="1"/>
          </p:cNvSpPr>
          <p:nvPr>
            <p:ph type="title"/>
          </p:nvPr>
        </p:nvSpPr>
        <p:spPr>
          <a:xfrm>
            <a:off x="1457418" y="81939"/>
            <a:ext cx="10399302" cy="1492132"/>
          </a:xfrm>
        </p:spPr>
        <p:txBody>
          <a:bodyPr>
            <a:normAutofit/>
          </a:bodyPr>
          <a:lstStyle/>
          <a:p>
            <a:r>
              <a:rPr lang="pl-PL" b="1" dirty="0">
                <a:latin typeface="+mn-lt"/>
              </a:rPr>
              <a:t>Działalność polityczno-wojskowa Witolda Pileckiego Od 1939 roku</a:t>
            </a:r>
          </a:p>
        </p:txBody>
      </p:sp>
      <p:sp>
        <p:nvSpPr>
          <p:cNvPr id="3" name="Symbol zastępczy zawartości 2">
            <a:extLst>
              <a:ext uri="{FF2B5EF4-FFF2-40B4-BE49-F238E27FC236}">
                <a16:creationId xmlns:a16="http://schemas.microsoft.com/office/drawing/2014/main" id="{F1102089-3475-4B14-9A1E-A4B529EB513F}"/>
              </a:ext>
            </a:extLst>
          </p:cNvPr>
          <p:cNvSpPr>
            <a:spLocks noGrp="1"/>
          </p:cNvSpPr>
          <p:nvPr>
            <p:ph idx="1"/>
          </p:nvPr>
        </p:nvSpPr>
        <p:spPr>
          <a:xfrm>
            <a:off x="57068" y="1924891"/>
            <a:ext cx="8103952" cy="4468289"/>
          </a:xfrm>
          <a:noFill/>
        </p:spPr>
        <p:txBody>
          <a:bodyPr>
            <a:normAutofit lnSpcReduction="10000"/>
          </a:bodyPr>
          <a:lstStyle/>
          <a:p>
            <a:pPr lvl="1">
              <a:buFont typeface="Arial" panose="020B0604020202020204" pitchFamily="34" charset="0"/>
              <a:buChar char="•"/>
            </a:pPr>
            <a:r>
              <a:rPr lang="pl-PL" sz="1400" b="1" dirty="0"/>
              <a:t>1939 r. (wrzesień) </a:t>
            </a:r>
            <a:r>
              <a:rPr lang="pl-PL" sz="1400" dirty="0"/>
              <a:t>– Witold Pilecki walczy w kampanii wrześniowej jako dowódca Plutonu Kawalerii Dywizyjnej 19. Dywizji Piechoty armii Prusy a następnie w 41. Dywizji Piechoty.</a:t>
            </a:r>
          </a:p>
          <a:p>
            <a:pPr lvl="1">
              <a:buFont typeface="Arial" panose="020B0604020202020204" pitchFamily="34" charset="0"/>
              <a:buChar char="•"/>
            </a:pPr>
            <a:r>
              <a:rPr lang="pl-PL" sz="1400" b="1" dirty="0"/>
              <a:t>1939 r. (listopad) </a:t>
            </a:r>
            <a:r>
              <a:rPr lang="pl-PL" sz="1400" dirty="0"/>
              <a:t>– Pilecki obejmuje stanowisko szefa sztabu Tajnej Armii Polskiej.</a:t>
            </a:r>
          </a:p>
          <a:p>
            <a:pPr lvl="1">
              <a:buFont typeface="Arial" panose="020B0604020202020204" pitchFamily="34" charset="0"/>
              <a:buChar char="•"/>
            </a:pPr>
            <a:r>
              <a:rPr lang="pl-PL" sz="1400" b="1" u="sng" dirty="0"/>
              <a:t>1940 r. (wrzesień) </a:t>
            </a:r>
            <a:r>
              <a:rPr lang="pl-PL" sz="1400" u="sng" dirty="0"/>
              <a:t>– Witold Pilecki jako </a:t>
            </a:r>
            <a:r>
              <a:rPr lang="pl-PL" sz="1400" b="1" u="sng" dirty="0"/>
              <a:t>„najodważniejszy z odważnych” </a:t>
            </a:r>
            <a:r>
              <a:rPr lang="pl-PL" sz="1400" u="sng" dirty="0"/>
              <a:t>pozwala się aresztować w czasie łapanki i trafia do Auschwitz pod nazwiskiem Tomasza Serafińskiego. W obozie organizuje konspiracyjny Związek Organizacji Wojskowej, by przekazywać raporty do Komendy Głównej Armii Krajowej.</a:t>
            </a:r>
          </a:p>
          <a:p>
            <a:pPr lvl="1">
              <a:buFont typeface="Arial" panose="020B0604020202020204" pitchFamily="34" charset="0"/>
              <a:buChar char="•"/>
            </a:pPr>
            <a:r>
              <a:rPr lang="pl-PL" sz="1400" b="1" dirty="0"/>
              <a:t>1943 r. (kwiecień) </a:t>
            </a:r>
            <a:r>
              <a:rPr lang="pl-PL" sz="1400" dirty="0"/>
              <a:t>– Pilecki ucieka z Auschwitz.</a:t>
            </a:r>
          </a:p>
          <a:p>
            <a:pPr lvl="1">
              <a:buFont typeface="Arial" panose="020B0604020202020204" pitchFamily="34" charset="0"/>
              <a:buChar char="•"/>
            </a:pPr>
            <a:r>
              <a:rPr lang="pl-PL" sz="1400" b="1" dirty="0"/>
              <a:t>1943 r. (listopad) </a:t>
            </a:r>
            <a:r>
              <a:rPr lang="pl-PL" sz="1400" dirty="0"/>
              <a:t>– Witold Pilecki zostaje awansowany do stopnia rotmistrza kawalerii.</a:t>
            </a:r>
          </a:p>
          <a:p>
            <a:pPr lvl="1">
              <a:buFont typeface="Arial" panose="020B0604020202020204" pitchFamily="34" charset="0"/>
              <a:buChar char="•"/>
            </a:pPr>
            <a:r>
              <a:rPr lang="pl-PL" sz="1400" b="1" dirty="0"/>
              <a:t>1944 r. </a:t>
            </a:r>
            <a:r>
              <a:rPr lang="pl-PL" sz="1400" dirty="0"/>
              <a:t>(sierpień)  – Pilecki bierze udział w powstaniu warszawskim.</a:t>
            </a:r>
          </a:p>
          <a:p>
            <a:pPr lvl="1">
              <a:buFont typeface="Arial" panose="020B0604020202020204" pitchFamily="34" charset="0"/>
              <a:buChar char="•"/>
            </a:pPr>
            <a:r>
              <a:rPr lang="pl-PL" sz="1400" b="1" dirty="0"/>
              <a:t>1945 r. </a:t>
            </a:r>
            <a:r>
              <a:rPr lang="pl-PL" sz="1400" dirty="0"/>
              <a:t>– Witold Pilecki zostaje oficerem II Korpusu Polskiego gen. Władysława Andersa we Włoszech.</a:t>
            </a:r>
          </a:p>
          <a:p>
            <a:pPr lvl="1">
              <a:buFont typeface="Arial" panose="020B0604020202020204" pitchFamily="34" charset="0"/>
              <a:buChar char="•"/>
            </a:pPr>
            <a:r>
              <a:rPr lang="pl-PL" sz="1400" b="1" dirty="0"/>
              <a:t>1945 r. (listopad) </a:t>
            </a:r>
            <a:r>
              <a:rPr lang="pl-PL" sz="1400" dirty="0"/>
              <a:t>– Pilecki trafia do Warszawy jako Roman Jezierski i działa w Antykomunistycznym Podziemiu,  gromadząc meldunki o represjonowaniu żołnierzy przez NKWD a także więźniach i deportacjach na Syberię.</a:t>
            </a:r>
          </a:p>
          <a:p>
            <a:pPr lvl="1">
              <a:buFont typeface="Arial" panose="020B0604020202020204" pitchFamily="34" charset="0"/>
              <a:buChar char="•"/>
            </a:pPr>
            <a:r>
              <a:rPr lang="pl-PL" sz="1400" b="1" dirty="0"/>
              <a:t>1947 r. (8 maj) </a:t>
            </a:r>
            <a:r>
              <a:rPr lang="pl-PL" sz="1400" dirty="0"/>
              <a:t>– Witold Pilecki zostaje aresztowany przez funkcjonariuszy Urzędu Bezpieczeństwa i skazany na karę śmierci.</a:t>
            </a:r>
          </a:p>
          <a:p>
            <a:pPr lvl="1">
              <a:buFont typeface="Arial" panose="020B0604020202020204" pitchFamily="34" charset="0"/>
              <a:buChar char="•"/>
            </a:pPr>
            <a:r>
              <a:rPr lang="pl-PL" sz="1400" b="1" dirty="0"/>
              <a:t>25 maja 1948 r. </a:t>
            </a:r>
            <a:r>
              <a:rPr lang="pl-PL" sz="1400" dirty="0"/>
              <a:t>– Witold Pilecki został zamordowany strzałem w tył głowy w więzieniu mokotowskim.</a:t>
            </a:r>
          </a:p>
          <a:p>
            <a:pPr lvl="1">
              <a:buFont typeface="Arial" panose="020B0604020202020204" pitchFamily="34" charset="0"/>
              <a:buChar char="•"/>
            </a:pPr>
            <a:r>
              <a:rPr lang="pl-PL" sz="1400" dirty="0"/>
              <a:t>Do dziś nie wiadomo, gdzie Witold Pilecki został pochowany. W 2006 r. prezydent Lech Kaczyński w uznanie zasług Witolda Pileckiego i jego oddania sprawom Ojczyzny odznaczył go pośmiertnie Orderem Orła Białego – najwyższym polskim odznaczeniem.</a:t>
            </a:r>
          </a:p>
        </p:txBody>
      </p:sp>
      <p:pic>
        <p:nvPicPr>
          <p:cNvPr id="5" name="Obraz 4">
            <a:extLst>
              <a:ext uri="{FF2B5EF4-FFF2-40B4-BE49-F238E27FC236}">
                <a16:creationId xmlns:a16="http://schemas.microsoft.com/office/drawing/2014/main" id="{6E549AD2-46A1-40E4-BE14-10B87D684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869" y="2321438"/>
            <a:ext cx="4133131" cy="2463345"/>
          </a:xfrm>
          <a:prstGeom prst="rect">
            <a:avLst/>
          </a:prstGeom>
        </p:spPr>
      </p:pic>
    </p:spTree>
    <p:extLst>
      <p:ext uri="{BB962C8B-B14F-4D97-AF65-F5344CB8AC3E}">
        <p14:creationId xmlns:p14="http://schemas.microsoft.com/office/powerpoint/2010/main" val="1129657864"/>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5588A2-491C-46D3-9AAE-60B674D4A2CA}"/>
              </a:ext>
            </a:extLst>
          </p:cNvPr>
          <p:cNvSpPr>
            <a:spLocks noGrp="1"/>
          </p:cNvSpPr>
          <p:nvPr>
            <p:ph type="title"/>
          </p:nvPr>
        </p:nvSpPr>
        <p:spPr>
          <a:xfrm>
            <a:off x="1287780" y="0"/>
            <a:ext cx="10058400" cy="1450757"/>
          </a:xfrm>
        </p:spPr>
        <p:txBody>
          <a:bodyPr/>
          <a:lstStyle/>
          <a:p>
            <a:r>
              <a:rPr lang="pl-PL" b="1" dirty="0">
                <a:latin typeface="+mn-lt"/>
              </a:rPr>
              <a:t>Przesłanie dla potomnych</a:t>
            </a:r>
            <a:endParaRPr lang="pl-PL" dirty="0">
              <a:latin typeface="+mn-lt"/>
            </a:endParaRPr>
          </a:p>
        </p:txBody>
      </p:sp>
      <p:sp>
        <p:nvSpPr>
          <p:cNvPr id="3" name="Symbol zastępczy zawartości 2">
            <a:extLst>
              <a:ext uri="{FF2B5EF4-FFF2-40B4-BE49-F238E27FC236}">
                <a16:creationId xmlns:a16="http://schemas.microsoft.com/office/drawing/2014/main" id="{4241D655-6ACD-4974-A77B-80044DF26BA0}"/>
              </a:ext>
            </a:extLst>
          </p:cNvPr>
          <p:cNvSpPr>
            <a:spLocks noGrp="1"/>
          </p:cNvSpPr>
          <p:nvPr>
            <p:ph idx="1"/>
          </p:nvPr>
        </p:nvSpPr>
        <p:spPr>
          <a:xfrm>
            <a:off x="906012" y="1879973"/>
            <a:ext cx="5268286" cy="4739780"/>
          </a:xfrm>
        </p:spPr>
        <p:txBody>
          <a:bodyPr>
            <a:normAutofit lnSpcReduction="10000"/>
          </a:bodyPr>
          <a:lstStyle/>
          <a:p>
            <a:r>
              <a:rPr lang="pl-PL" dirty="0"/>
              <a:t>Patriotyzm, odwaga i niezłomna postawa Witolda Pileckiego przez całe jego życie stały się dla nas wzorem do naśladowania. Dziś często przypominamy sobie jego słowa: </a:t>
            </a:r>
          </a:p>
          <a:p>
            <a:pPr lvl="1">
              <a:buFont typeface="Arial" panose="020B0604020202020204" pitchFamily="34" charset="0"/>
              <a:buChar char="•"/>
            </a:pPr>
            <a:r>
              <a:rPr lang="pl-PL" b="1" dirty="0"/>
              <a:t>„</a:t>
            </a:r>
            <a:r>
              <a:rPr lang="pl-PL" b="1" i="1" dirty="0"/>
              <a:t>Kochajcie ojczystą ziemię. Kochajcie swoją świętą wiarę i tradycję własnego Narodu. Wyrośnijcie na ludzi honoru, zawsze wierni uznanym przez siebie najwyższym wartościom, którym trzeba służyć całym swoim życiem.”</a:t>
            </a:r>
          </a:p>
          <a:p>
            <a:pPr lvl="1">
              <a:buFont typeface="Arial" panose="020B0604020202020204" pitchFamily="34" charset="0"/>
              <a:buChar char="•"/>
            </a:pPr>
            <a:r>
              <a:rPr lang="pl-PL" b="1" i="1" dirty="0"/>
              <a:t>„Starałem się tak żyć, abym w godzinie śmierci mógł się raczej cieszyć, niż lękać.”</a:t>
            </a:r>
          </a:p>
          <a:p>
            <a:pPr lvl="1">
              <a:buFont typeface="Arial" panose="020B0604020202020204" pitchFamily="34" charset="0"/>
              <a:buChar char="•"/>
            </a:pPr>
            <a:r>
              <a:rPr lang="pl-PL" b="1" i="1" dirty="0"/>
              <a:t>„Znalazłem w sobie radość wynikającą ze świadomości, że chcę walczyć.”</a:t>
            </a:r>
          </a:p>
          <a:p>
            <a:pPr lvl="1">
              <a:buFont typeface="Arial" panose="020B0604020202020204" pitchFamily="34" charset="0"/>
              <a:buChar char="•"/>
            </a:pPr>
            <a:r>
              <a:rPr lang="pl-PL" b="1" i="1" dirty="0"/>
              <a:t>„Dlatego więc piszę niniejszą petycję,</a:t>
            </a:r>
          </a:p>
          <a:p>
            <a:pPr marL="201168" lvl="1" indent="0">
              <a:buNone/>
            </a:pPr>
            <a:r>
              <a:rPr lang="pl-PL" b="1" i="1" dirty="0"/>
              <a:t>     By sumą kar wszystkich – mnie tylko karano,</a:t>
            </a:r>
          </a:p>
          <a:p>
            <a:pPr marL="201168" lvl="1" indent="0">
              <a:buNone/>
            </a:pPr>
            <a:r>
              <a:rPr lang="pl-PL" b="1" i="1" dirty="0"/>
              <a:t>     Bo choćby mi przyszło postradać me życie –</a:t>
            </a:r>
          </a:p>
          <a:p>
            <a:pPr marL="201168" lvl="1" indent="0">
              <a:buNone/>
            </a:pPr>
            <a:r>
              <a:rPr lang="pl-PL" b="1" i="1" dirty="0"/>
              <a:t>     Tak wolę – niż żyć, a mieć w sercu ranę.”</a:t>
            </a:r>
          </a:p>
        </p:txBody>
      </p:sp>
      <p:pic>
        <p:nvPicPr>
          <p:cNvPr id="4" name="Obraz 3">
            <a:extLst>
              <a:ext uri="{FF2B5EF4-FFF2-40B4-BE49-F238E27FC236}">
                <a16:creationId xmlns:a16="http://schemas.microsoft.com/office/drawing/2014/main" id="{2561FDBF-593C-4C3C-8CFC-1DB88FFF2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980" y="2185473"/>
            <a:ext cx="5688147" cy="3778554"/>
          </a:xfrm>
          <a:prstGeom prst="rect">
            <a:avLst/>
          </a:prstGeom>
          <a:ln>
            <a:noFill/>
          </a:ln>
          <a:effectLst>
            <a:softEdge rad="112500"/>
          </a:effectLst>
        </p:spPr>
      </p:pic>
    </p:spTree>
    <p:extLst>
      <p:ext uri="{BB962C8B-B14F-4D97-AF65-F5344CB8AC3E}">
        <p14:creationId xmlns:p14="http://schemas.microsoft.com/office/powerpoint/2010/main" val="1678658953"/>
      </p:ext>
    </p:extLst>
  </p:cSld>
  <p:clrMapOvr>
    <a:masterClrMapping/>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sld>
</file>

<file path=ppt/theme/theme1.xml><?xml version="1.0" encoding="utf-8"?>
<a:theme xmlns:a="http://schemas.openxmlformats.org/drawingml/2006/main" name="Retrospekcja">
  <a:themeElements>
    <a:clrScheme name="Retrospekcj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626</TotalTime>
  <Words>2652</Words>
  <Application>Microsoft Office PowerPoint</Application>
  <PresentationFormat>Panoramiczny</PresentationFormat>
  <Paragraphs>135</Paragraphs>
  <Slides>20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20</vt:i4>
      </vt:variant>
    </vt:vector>
  </HeadingPairs>
  <TitlesOfParts>
    <vt:vector size="24" baseType="lpstr">
      <vt:lpstr>Arial</vt:lpstr>
      <vt:lpstr>Calibri</vt:lpstr>
      <vt:lpstr>Calibri Light</vt:lpstr>
      <vt:lpstr>Retrospekcja</vt:lpstr>
      <vt:lpstr>NIEZŁOMNI NIEZAPOMNIANI Żołnierze Wyklęci</vt:lpstr>
      <vt:lpstr>Kim byli Żołnierze Wyklęci? </vt:lpstr>
      <vt:lpstr>Dlaczego nazywamy ich Żołnierzami Wyklętymi?</vt:lpstr>
      <vt:lpstr>Najbardziej znani Żołnierze Niezłomni - Żołnierze Wyklęci</vt:lpstr>
      <vt:lpstr>Cel działalności Żołnierzy Wyklętych</vt:lpstr>
      <vt:lpstr>Gdzie walczyli Żołnierze Wyklęci?</vt:lpstr>
      <vt:lpstr>Witold Pilecki ps. „Witold”, „Druh”</vt:lpstr>
      <vt:lpstr>Działalność polityczno-wojskowa Witolda Pileckiego Od 1939 roku</vt:lpstr>
      <vt:lpstr>Przesłanie dla potomnych</vt:lpstr>
      <vt:lpstr>Łukasz Ciepliński ps. „Pług”, „Ostrowski”, „Grzmot”</vt:lpstr>
      <vt:lpstr>Działalność polityczno-wojskowa Od 1939 Roku</vt:lpstr>
      <vt:lpstr>Przesłanie dla potomnych</vt:lpstr>
      <vt:lpstr>Hieronim Dekutowski ps. „Zapora”</vt:lpstr>
      <vt:lpstr>Działalność polityczno- wojskowa Hieronima Dekutowskiego od 1939 roku</vt:lpstr>
      <vt:lpstr>Przesłanie dla potomnych</vt:lpstr>
      <vt:lpstr>Danuta Siedzikówna ps. Inka  (Danuta Helena Siedzik)</vt:lpstr>
      <vt:lpstr>Działalność polityczno-wojskowa Danuty Siedzikównej</vt:lpstr>
      <vt:lpstr>Przesłanie dla potomnych </vt:lpstr>
      <vt:lpstr> Żołnierze Wyklęci</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Żołnierze Wyklęci</dc:title>
  <dc:creator>Jakub</dc:creator>
  <cp:lastModifiedBy>Jakub</cp:lastModifiedBy>
  <cp:revision>103</cp:revision>
  <dcterms:created xsi:type="dcterms:W3CDTF">2021-02-26T20:03:23Z</dcterms:created>
  <dcterms:modified xsi:type="dcterms:W3CDTF">2021-03-06T08:59:41Z</dcterms:modified>
</cp:coreProperties>
</file>